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62"/>
  </p:notesMasterIdLst>
  <p:sldIdLst>
    <p:sldId id="291" r:id="rId2"/>
    <p:sldId id="375" r:id="rId3"/>
    <p:sldId id="361" r:id="rId4"/>
    <p:sldId id="304" r:id="rId5"/>
    <p:sldId id="366" r:id="rId6"/>
    <p:sldId id="374" r:id="rId7"/>
    <p:sldId id="373" r:id="rId8"/>
    <p:sldId id="384" r:id="rId9"/>
    <p:sldId id="386" r:id="rId10"/>
    <p:sldId id="371" r:id="rId11"/>
    <p:sldId id="333" r:id="rId12"/>
    <p:sldId id="326" r:id="rId13"/>
    <p:sldId id="330" r:id="rId14"/>
    <p:sldId id="394" r:id="rId15"/>
    <p:sldId id="376" r:id="rId16"/>
    <p:sldId id="389" r:id="rId17"/>
    <p:sldId id="380" r:id="rId18"/>
    <p:sldId id="388" r:id="rId19"/>
    <p:sldId id="387" r:id="rId20"/>
    <p:sldId id="390" r:id="rId21"/>
    <p:sldId id="381" r:id="rId22"/>
    <p:sldId id="377" r:id="rId23"/>
    <p:sldId id="385" r:id="rId24"/>
    <p:sldId id="382" r:id="rId25"/>
    <p:sldId id="329" r:id="rId26"/>
    <p:sldId id="331" r:id="rId27"/>
    <p:sldId id="332" r:id="rId28"/>
    <p:sldId id="328" r:id="rId29"/>
    <p:sldId id="336" r:id="rId30"/>
    <p:sldId id="391" r:id="rId31"/>
    <p:sldId id="392" r:id="rId32"/>
    <p:sldId id="393" r:id="rId33"/>
    <p:sldId id="337" r:id="rId34"/>
    <p:sldId id="378" r:id="rId35"/>
    <p:sldId id="379" r:id="rId36"/>
    <p:sldId id="352" r:id="rId37"/>
    <p:sldId id="335" r:id="rId38"/>
    <p:sldId id="338" r:id="rId39"/>
    <p:sldId id="360" r:id="rId40"/>
    <p:sldId id="357" r:id="rId41"/>
    <p:sldId id="358" r:id="rId42"/>
    <p:sldId id="359" r:id="rId43"/>
    <p:sldId id="340" r:id="rId44"/>
    <p:sldId id="339" r:id="rId45"/>
    <p:sldId id="341" r:id="rId46"/>
    <p:sldId id="347" r:id="rId47"/>
    <p:sldId id="342" r:id="rId48"/>
    <p:sldId id="343" r:id="rId49"/>
    <p:sldId id="344" r:id="rId50"/>
    <p:sldId id="348" r:id="rId51"/>
    <p:sldId id="349" r:id="rId52"/>
    <p:sldId id="350" r:id="rId53"/>
    <p:sldId id="351" r:id="rId54"/>
    <p:sldId id="345" r:id="rId55"/>
    <p:sldId id="346" r:id="rId56"/>
    <p:sldId id="370" r:id="rId57"/>
    <p:sldId id="367" r:id="rId58"/>
    <p:sldId id="368" r:id="rId59"/>
    <p:sldId id="369" r:id="rId60"/>
    <p:sldId id="383" r:id="rId61"/>
  </p:sldIdLst>
  <p:sldSz cx="9144000" cy="6858000" type="screen4x3"/>
  <p:notesSz cx="6858000" cy="9144000"/>
  <p:custShowLst>
    <p:custShow name="Custom Show 1" id="0">
      <p:sldLst>
        <p:sld r:id="rId2"/>
      </p:sldLst>
    </p:custShow>
  </p:custShowLst>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99"/>
    <a:srgbClr val="66FF66"/>
    <a:srgbClr val="FFFF00"/>
    <a:srgbClr val="FF9900"/>
    <a:srgbClr val="FF0000"/>
    <a:srgbClr val="FFE600"/>
    <a:srgbClr val="FFCC00"/>
    <a:srgbClr val="3399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86410" autoAdjust="0"/>
  </p:normalViewPr>
  <p:slideViewPr>
    <p:cSldViewPr>
      <p:cViewPr>
        <p:scale>
          <a:sx n="70" d="100"/>
          <a:sy n="70" d="100"/>
        </p:scale>
        <p:origin x="-708"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hr-HR"/>
          </a:p>
        </p:txBody>
      </p:sp>
      <p:sp>
        <p:nvSpPr>
          <p:cNvPr id="1433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hr-HR"/>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r-HR" noProof="0" smtClean="0"/>
              <a:t>Click to edit Master text styles</a:t>
            </a:r>
          </a:p>
          <a:p>
            <a:pPr lvl="1"/>
            <a:r>
              <a:rPr lang="hr-HR" noProof="0" smtClean="0"/>
              <a:t>Second level</a:t>
            </a:r>
          </a:p>
          <a:p>
            <a:pPr lvl="2"/>
            <a:r>
              <a:rPr lang="hr-HR" noProof="0" smtClean="0"/>
              <a:t>Third level</a:t>
            </a:r>
          </a:p>
          <a:p>
            <a:pPr lvl="3"/>
            <a:r>
              <a:rPr lang="hr-HR" noProof="0" smtClean="0"/>
              <a:t>Fourth level</a:t>
            </a:r>
          </a:p>
          <a:p>
            <a:pPr lvl="4"/>
            <a:r>
              <a:rPr lang="hr-HR" noProof="0" smtClean="0"/>
              <a:t>Fifth level</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hr-HR"/>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AC5A89DF-6E31-4001-A80F-40C183815030}" type="slidenum">
              <a:rPr lang="hr-HR"/>
              <a:pPr>
                <a:defRPr/>
              </a:pPr>
              <a:t>‹#›</a:t>
            </a:fld>
            <a:endParaRPr lang="hr-HR"/>
          </a:p>
        </p:txBody>
      </p:sp>
    </p:spTree>
    <p:extLst>
      <p:ext uri="{BB962C8B-B14F-4D97-AF65-F5344CB8AC3E}">
        <p14:creationId xmlns:p14="http://schemas.microsoft.com/office/powerpoint/2010/main" val="31894298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C5A89DF-6E31-4001-A80F-40C183815030}" type="slidenum">
              <a:rPr lang="hr-HR" smtClean="0"/>
              <a:pPr>
                <a:defRPr/>
              </a:pPr>
              <a:t>52</a:t>
            </a:fld>
            <a:endParaRPr lang="hr-HR"/>
          </a:p>
        </p:txBody>
      </p:sp>
    </p:spTree>
    <p:extLst>
      <p:ext uri="{BB962C8B-B14F-4D97-AF65-F5344CB8AC3E}">
        <p14:creationId xmlns:p14="http://schemas.microsoft.com/office/powerpoint/2010/main" val="1803197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 name="Freeform 10"/>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5787"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en-US" noProof="0" smtClean="0"/>
              <a:t>Click to edit Master title style</a:t>
            </a:r>
          </a:p>
        </p:txBody>
      </p:sp>
      <p:sp>
        <p:nvSpPr>
          <p:cNvPr id="7578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376D3032-8C79-4BFB-BB0C-2B6A180AC43B}" type="slidenum">
              <a:rPr lang="en-US"/>
              <a:pPr>
                <a:defRPr/>
              </a:pPr>
              <a:t>‹#›</a:t>
            </a:fld>
            <a:endParaRPr lang="en-US"/>
          </a:p>
        </p:txBody>
      </p:sp>
    </p:spTree>
    <p:extLst>
      <p:ext uri="{BB962C8B-B14F-4D97-AF65-F5344CB8AC3E}">
        <p14:creationId xmlns:p14="http://schemas.microsoft.com/office/powerpoint/2010/main" val="3272166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E76A3E6-1285-4D7A-8BDD-65B655815A3A}"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38344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D445E0A9-9223-411D-9FD3-528D1BB3B3A9}"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9474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9518D3C7-563F-4903-B91B-E49FEA2EEEF4}"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5596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3FA8EB1-640E-4034-8B1F-CF8C385A0A65}"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51170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24BAB809-7B8F-4C65-800A-016BEA86CB39}"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2204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89EB4C9F-9E8F-4BA8-999F-B08C2B51784E}"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4209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5401CFC7-2003-42FD-8ACD-7C5918E783A6}"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92568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64620072-A8BB-43B1-949B-84128F6EFE22}"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55725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8686B43-40FC-4E95-880E-63E27B3F87FB}"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26874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8D859DB1-8AD1-40CC-9BCE-38B9D05E3397}"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27968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4755" name="Rectangle 3"/>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49B9EE39-5B19-4A4B-960D-83AD05A9654C}"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74758"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4759"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4760"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4762"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74763"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4" name="Freeform 12"/>
            <p:cNvSpPr>
              <a:spLocks/>
            </p:cNvSpPr>
            <p:nvPr/>
          </p:nvSpPr>
          <p:spPr bwMode="hidden">
            <a:xfrm>
              <a:off x="0" y="0"/>
              <a:ext cx="5758" cy="1776"/>
            </a:xfrm>
            <a:custGeom>
              <a:avLst/>
              <a:gdLst>
                <a:gd name="T0" fmla="*/ 0 w 5740"/>
                <a:gd name="T1" fmla="*/ 0 h 1906"/>
                <a:gd name="T2" fmla="*/ 0 w 5740"/>
                <a:gd name="T3" fmla="*/ 1437 h 1906"/>
                <a:gd name="T4" fmla="*/ 5812 w 5740"/>
                <a:gd name="T5" fmla="*/ 1437 h 1906"/>
                <a:gd name="T6" fmla="*/ 5812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4765" name="Rectangle 13"/>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66" name="Rectangle 14"/>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74767" name="Rectangle 15"/>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36"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en.wikipedia.org/wiki/Nonprocedural_language#cite_note-Truitt83-0#cite_note-Truitt83-0" TargetMode="External"/><Relationship Id="rId2" Type="http://schemas.openxmlformats.org/officeDocument/2006/relationships/hyperlink" Target="http://en.wikipedia.org/wiki/Relational_database" TargetMode="External"/><Relationship Id="rId1" Type="http://schemas.openxmlformats.org/officeDocument/2006/relationships/slideLayout" Target="../slideLayouts/slideLayout2.xml"/><Relationship Id="rId6" Type="http://schemas.openxmlformats.org/officeDocument/2006/relationships/hyperlink" Target="http://en.wikipedia.org/wiki/MS-DOS" TargetMode="External"/><Relationship Id="rId5" Type="http://schemas.openxmlformats.org/officeDocument/2006/relationships/hyperlink" Target="http://en.wikipedia.org/wiki/Apple_II" TargetMode="External"/><Relationship Id="rId4" Type="http://schemas.openxmlformats.org/officeDocument/2006/relationships/hyperlink" Target="http://en.wikipedia.org/wiki/Nonprocedural_language#cite_note-Truitt87-1#cite_note-Truitt87-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en.wikipedia.org/wiki/Document_format" TargetMode="External"/><Relationship Id="rId3" Type="http://schemas.openxmlformats.org/officeDocument/2006/relationships/hyperlink" Target="http://en.wikipedia.org/wiki/Metasyntax" TargetMode="External"/><Relationship Id="rId7" Type="http://schemas.openxmlformats.org/officeDocument/2006/relationships/hyperlink" Target="http://en.wikipedia.org/wiki/Programming_language" TargetMode="External"/><Relationship Id="rId2" Type="http://schemas.openxmlformats.org/officeDocument/2006/relationships/hyperlink" Target="http://en.wikipedia.org/wiki/Computer_science" TargetMode="External"/><Relationship Id="rId1" Type="http://schemas.openxmlformats.org/officeDocument/2006/relationships/slideLayout" Target="../slideLayouts/slideLayout2.xml"/><Relationship Id="rId6" Type="http://schemas.openxmlformats.org/officeDocument/2006/relationships/hyperlink" Target="http://en.wikipedia.org/wiki/Formal_language#Programming_languages" TargetMode="External"/><Relationship Id="rId5" Type="http://schemas.openxmlformats.org/officeDocument/2006/relationships/hyperlink" Target="http://en.wikipedia.org/wiki/Syntax" TargetMode="External"/><Relationship Id="rId10" Type="http://schemas.openxmlformats.org/officeDocument/2006/relationships/hyperlink" Target="http://en.wikipedia.org/wiki/Communication_protocol" TargetMode="External"/><Relationship Id="rId4" Type="http://schemas.openxmlformats.org/officeDocument/2006/relationships/hyperlink" Target="http://en.wikipedia.org/wiki/Context-free_grammar" TargetMode="External"/><Relationship Id="rId9" Type="http://schemas.openxmlformats.org/officeDocument/2006/relationships/hyperlink" Target="http://en.wikipedia.org/wiki/Instruction_set"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8" Type="http://schemas.openxmlformats.org/officeDocument/2006/relationships/hyperlink" Target="http://www.businessdictionary.com/definition/right.html" TargetMode="External"/><Relationship Id="rId3" Type="http://schemas.openxmlformats.org/officeDocument/2006/relationships/hyperlink" Target="http://www.businessdictionary.com/definition/country.html" TargetMode="External"/><Relationship Id="rId7" Type="http://schemas.openxmlformats.org/officeDocument/2006/relationships/hyperlink" Target="http://www.businessdictionary.com/definition/government.html" TargetMode="External"/><Relationship Id="rId2" Type="http://schemas.openxmlformats.org/officeDocument/2006/relationships/hyperlink" Target="http://www.businessdictionary.com/definition/law.html" TargetMode="External"/><Relationship Id="rId1" Type="http://schemas.openxmlformats.org/officeDocument/2006/relationships/slideLayout" Target="../slideLayouts/slideLayout2.xml"/><Relationship Id="rId6" Type="http://schemas.openxmlformats.org/officeDocument/2006/relationships/hyperlink" Target="http://www.businessdictionary.com/definition/power.html" TargetMode="External"/><Relationship Id="rId11" Type="http://schemas.openxmlformats.org/officeDocument/2006/relationships/hyperlink" Target="http://www.businessdictionary.com/definition/constitution-law.html#ixzz2qaNZL3lz" TargetMode="External"/><Relationship Id="rId5" Type="http://schemas.openxmlformats.org/officeDocument/2006/relationships/hyperlink" Target="http://www.businessdictionary.com/definition/duty.html" TargetMode="External"/><Relationship Id="rId10" Type="http://schemas.openxmlformats.org/officeDocument/2006/relationships/hyperlink" Target="http://www.businessdictionary.com/definition/resident.html" TargetMode="External"/><Relationship Id="rId4" Type="http://schemas.openxmlformats.org/officeDocument/2006/relationships/hyperlink" Target="http://www.businessdictionary.com/definition/constitution.html" TargetMode="External"/><Relationship Id="rId9" Type="http://schemas.openxmlformats.org/officeDocument/2006/relationships/hyperlink" Target="http://www.businessdictionary.com/definition/citizen.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a:xfrm>
            <a:off x="457200" y="274638"/>
            <a:ext cx="8229600" cy="1477962"/>
          </a:xfrm>
        </p:spPr>
        <p:txBody>
          <a:bodyPr/>
          <a:lstStyle/>
          <a:p>
            <a:pPr eaLnBrk="1" hangingPunct="1">
              <a:defRPr/>
            </a:pPr>
            <a:r>
              <a:rPr lang="hr-HR" sz="3600" dirty="0" smtClean="0">
                <a:solidFill>
                  <a:srgbClr val="66FF99"/>
                </a:solidFill>
              </a:rPr>
              <a:t>Bastion Vukovar: Okrugli stol</a:t>
            </a:r>
            <a:endParaRPr lang="en-US" sz="3200" dirty="0" smtClean="0">
              <a:solidFill>
                <a:srgbClr val="66FF99"/>
              </a:solidFill>
            </a:endParaRPr>
          </a:p>
        </p:txBody>
      </p:sp>
      <p:sp>
        <p:nvSpPr>
          <p:cNvPr id="119811" name="Rectangle 3"/>
          <p:cNvSpPr>
            <a:spLocks noGrp="1" noChangeArrowheads="1"/>
          </p:cNvSpPr>
          <p:nvPr>
            <p:ph type="body" idx="1"/>
          </p:nvPr>
        </p:nvSpPr>
        <p:spPr/>
        <p:txBody>
          <a:bodyPr/>
          <a:lstStyle/>
          <a:p>
            <a:pPr eaLnBrk="1" hangingPunct="1">
              <a:buFont typeface="Wingdings" pitchFamily="2" charset="2"/>
              <a:buNone/>
              <a:defRPr/>
            </a:pPr>
            <a:endParaRPr lang="hr-HR" sz="4400" dirty="0" smtClean="0">
              <a:solidFill>
                <a:srgbClr val="FF0000"/>
              </a:solidFill>
            </a:endParaRPr>
          </a:p>
          <a:p>
            <a:pPr algn="ctr" eaLnBrk="1" hangingPunct="1">
              <a:buNone/>
              <a:defRPr/>
            </a:pPr>
            <a:r>
              <a:rPr lang="hr-HR" sz="3600" b="1" dirty="0" smtClean="0">
                <a:solidFill>
                  <a:srgbClr val="FF0000"/>
                </a:solidFill>
                <a:ea typeface="+mj-ea"/>
                <a:cs typeface="+mj-cs"/>
              </a:rPr>
              <a:t>USTAV PO MJERI NACIJE</a:t>
            </a:r>
          </a:p>
          <a:p>
            <a:pPr algn="ctr" eaLnBrk="1" hangingPunct="1">
              <a:buNone/>
              <a:defRPr/>
            </a:pPr>
            <a:r>
              <a:rPr lang="hr-HR" sz="3600" b="1" dirty="0" smtClean="0">
                <a:solidFill>
                  <a:srgbClr val="FF0000"/>
                </a:solidFill>
                <a:ea typeface="+mj-ea"/>
                <a:cs typeface="+mj-cs"/>
              </a:rPr>
              <a:t>ILI </a:t>
            </a:r>
          </a:p>
          <a:p>
            <a:pPr algn="ctr" eaLnBrk="1" hangingPunct="1">
              <a:buNone/>
              <a:defRPr/>
            </a:pPr>
            <a:r>
              <a:rPr lang="hr-HR" sz="3600" b="1" dirty="0" smtClean="0">
                <a:solidFill>
                  <a:srgbClr val="FF0000"/>
                </a:solidFill>
                <a:ea typeface="+mj-ea"/>
                <a:cs typeface="+mj-cs"/>
              </a:rPr>
              <a:t>PARTITOKRACIJE</a:t>
            </a: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a:solidFill>
                <a:srgbClr val="FF0000"/>
              </a:solidFill>
            </a:endParaRPr>
          </a:p>
          <a:p>
            <a:pPr algn="ctr" eaLnBrk="1" hangingPunct="1">
              <a:buNone/>
              <a:defRPr/>
            </a:pPr>
            <a:r>
              <a:rPr lang="hr-HR" sz="1600" b="1" dirty="0">
                <a:solidFill>
                  <a:srgbClr val="66FF66"/>
                </a:solidFill>
              </a:rPr>
              <a:t>Tomislav Nürnberger</a:t>
            </a:r>
          </a:p>
          <a:p>
            <a:pPr algn="r" eaLnBrk="1" hangingPunct="1">
              <a:buNone/>
              <a:defRPr/>
            </a:pPr>
            <a:r>
              <a:rPr lang="hr-HR" sz="1600" b="1" dirty="0">
                <a:solidFill>
                  <a:srgbClr val="66FF99"/>
                </a:solidFill>
              </a:rPr>
              <a:t>30. siječnja 2014</a:t>
            </a:r>
            <a:endParaRPr lang="hr-HR" sz="1600" dirty="0" smtClean="0">
              <a:solidFill>
                <a:srgbClr val="FF0000"/>
              </a:solidFill>
            </a:endParaRPr>
          </a:p>
          <a:p>
            <a:pPr algn="ctr" eaLnBrk="1" hangingPunct="1">
              <a:buFont typeface="Wingdings" pitchFamily="2" charset="2"/>
              <a:buNone/>
              <a:defRPr/>
            </a:pPr>
            <a:endParaRPr lang="hr-HR" sz="1400" dirty="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None/>
              <a:defRPr/>
            </a:pPr>
            <a:r>
              <a:rPr lang="hr-HR" sz="1800" dirty="0" smtClean="0">
                <a:solidFill>
                  <a:srgbClr val="66FF99"/>
                </a:solidFill>
              </a:rPr>
              <a:t>.</a:t>
            </a:r>
            <a:endParaRPr lang="en-US" sz="1800" dirty="0" smtClean="0">
              <a:solidFill>
                <a:srgbClr val="66FF99"/>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r>
              <a:rPr lang="hr-HR" dirty="0" smtClean="0">
                <a:solidFill>
                  <a:srgbClr val="FF0000"/>
                </a:solidFill>
                <a:effectLst/>
              </a:rPr>
              <a:t>Kontradikcije </a:t>
            </a:r>
            <a:r>
              <a:rPr lang="en-US" dirty="0" err="1" smtClean="0">
                <a:solidFill>
                  <a:srgbClr val="FF0000"/>
                </a:solidFill>
                <a:effectLst/>
              </a:rPr>
              <a:t>preambule</a:t>
            </a:r>
            <a:endParaRPr lang="en-US" dirty="0">
              <a:solidFill>
                <a:srgbClr val="FF0000"/>
              </a:solidFill>
              <a:effectLst/>
            </a:endParaRPr>
          </a:p>
        </p:txBody>
      </p:sp>
      <p:sp>
        <p:nvSpPr>
          <p:cNvPr id="186371" name="Rectangle 3"/>
          <p:cNvSpPr>
            <a:spLocks noGrp="1" noChangeArrowheads="1"/>
          </p:cNvSpPr>
          <p:nvPr>
            <p:ph type="body" idx="1"/>
          </p:nvPr>
        </p:nvSpPr>
        <p:spPr>
          <a:xfrm>
            <a:off x="457200" y="1524000"/>
            <a:ext cx="8382000" cy="5029200"/>
          </a:xfrm>
        </p:spPr>
        <p:txBody>
          <a:bodyPr/>
          <a:lstStyle/>
          <a:p>
            <a:pPr eaLnBrk="1" hangingPunct="1">
              <a:defRPr/>
            </a:pPr>
            <a:r>
              <a:rPr lang="en-US" sz="2400" dirty="0" smtClean="0">
                <a:effectLst/>
              </a:rPr>
              <a:t>…</a:t>
            </a:r>
            <a:r>
              <a:rPr lang="hr-HR" sz="2400" dirty="0" smtClean="0">
                <a:effectLst/>
              </a:rPr>
              <a:t>općeprihvaćenih </a:t>
            </a:r>
            <a:r>
              <a:rPr lang="hr-HR" sz="2400" dirty="0">
                <a:effectLst/>
              </a:rPr>
              <a:t>načela u suvremenu svijetu i neotuđivosti i nedjeljivosti, neprenosivosti i nepotrošivosti </a:t>
            </a:r>
            <a:r>
              <a:rPr lang="hr-HR" sz="2400" b="1" dirty="0">
                <a:solidFill>
                  <a:srgbClr val="FF0000"/>
                </a:solidFill>
                <a:effectLst/>
              </a:rPr>
              <a:t>prava na samoodređenje i državnu suverenost hrvatskog naroda</a:t>
            </a:r>
            <a:r>
              <a:rPr lang="hr-HR" sz="2400" dirty="0">
                <a:effectLst/>
              </a:rPr>
              <a:t>, uključujući i neokrnjeno pravo na odcjepljenje </a:t>
            </a:r>
            <a:r>
              <a:rPr lang="en-US" sz="2400" dirty="0" smtClean="0">
                <a:effectLst/>
              </a:rPr>
              <a:t>…</a:t>
            </a:r>
            <a:endParaRPr lang="hr-HR" sz="2400" dirty="0" smtClean="0">
              <a:solidFill>
                <a:srgbClr val="FF0000"/>
              </a:solidFill>
            </a:endParaRPr>
          </a:p>
          <a:p>
            <a:pPr algn="ctr" eaLnBrk="1" hangingPunct="1">
              <a:defRPr/>
            </a:pPr>
            <a:r>
              <a:rPr lang="hr-HR" sz="2400" dirty="0">
                <a:effectLst/>
              </a:rPr>
              <a:t>– u uspostavi temelja državne suverenosti u razdoblju drugoga svjetskog rata, izraženoj </a:t>
            </a:r>
            <a:r>
              <a:rPr lang="hr-HR" sz="2400" b="1" dirty="0">
                <a:solidFill>
                  <a:srgbClr val="FF0000"/>
                </a:solidFill>
                <a:effectLst/>
              </a:rPr>
              <a:t>nasuprot proglašenju Nezavisne Države Hrvatske (1941.</a:t>
            </a:r>
            <a:r>
              <a:rPr lang="hr-HR" sz="2400" dirty="0">
                <a:effectLst/>
              </a:rPr>
              <a:t>) u odlukama Zemaljskoga antifašističkog vijeća </a:t>
            </a:r>
            <a:r>
              <a:rPr lang="hr-HR" sz="2400" dirty="0" smtClean="0">
                <a:effectLst/>
              </a:rPr>
              <a:t>narodnog </a:t>
            </a:r>
            <a:r>
              <a:rPr lang="hr-HR" sz="2400" dirty="0">
                <a:effectLst/>
              </a:rPr>
              <a:t>oslobođenja Hrvatske (1943.), a potom u Ustavu Narodne Republike Hrvatske (1947</a:t>
            </a:r>
            <a:r>
              <a:rPr lang="hr-HR" sz="2400" dirty="0" smtClean="0">
                <a:effectLst/>
              </a:rPr>
              <a:t>.)</a:t>
            </a:r>
            <a:endParaRPr lang="en-US" sz="2400" dirty="0" smtClean="0">
              <a:effectLst/>
            </a:endParaRPr>
          </a:p>
          <a:p>
            <a:pPr eaLnBrk="1" hangingPunct="1">
              <a:defRPr/>
            </a:pPr>
            <a:r>
              <a:rPr lang="en-US" sz="2200" dirty="0" err="1" smtClean="0">
                <a:solidFill>
                  <a:srgbClr val="FFC000"/>
                </a:solidFill>
                <a:effectLst/>
              </a:rPr>
              <a:t>Dakle</a:t>
            </a:r>
            <a:r>
              <a:rPr lang="en-US" sz="2200" dirty="0" smtClean="0">
                <a:solidFill>
                  <a:srgbClr val="FFC000"/>
                </a:solidFill>
                <a:effectLst/>
              </a:rPr>
              <a:t>, </a:t>
            </a:r>
            <a:r>
              <a:rPr lang="hr-HR" sz="2200" dirty="0" smtClean="0">
                <a:solidFill>
                  <a:srgbClr val="FFC000"/>
                </a:solidFill>
                <a:effectLst/>
              </a:rPr>
              <a:t>hrvatski </a:t>
            </a:r>
            <a:r>
              <a:rPr lang="en-US" sz="2200" dirty="0" err="1" smtClean="0">
                <a:solidFill>
                  <a:srgbClr val="FFC000"/>
                </a:solidFill>
                <a:effectLst/>
              </a:rPr>
              <a:t>suverenitet</a:t>
            </a:r>
            <a:r>
              <a:rPr lang="en-US" sz="2200" dirty="0" smtClean="0">
                <a:solidFill>
                  <a:srgbClr val="FFC000"/>
                </a:solidFill>
                <a:effectLst/>
              </a:rPr>
              <a:t> je </a:t>
            </a:r>
            <a:r>
              <a:rPr lang="en-US" sz="2200" dirty="0" err="1" smtClean="0">
                <a:solidFill>
                  <a:srgbClr val="FFC000"/>
                </a:solidFill>
                <a:effectLst/>
              </a:rPr>
              <a:t>temeljen</a:t>
            </a:r>
            <a:r>
              <a:rPr lang="en-US" sz="2200" dirty="0" smtClean="0">
                <a:solidFill>
                  <a:srgbClr val="FFC000"/>
                </a:solidFill>
                <a:effectLst/>
              </a:rPr>
              <a:t> </a:t>
            </a:r>
            <a:r>
              <a:rPr lang="en-US" sz="2200" dirty="0" err="1" smtClean="0">
                <a:solidFill>
                  <a:srgbClr val="FFC000"/>
                </a:solidFill>
                <a:effectLst/>
              </a:rPr>
              <a:t>na</a:t>
            </a:r>
            <a:r>
              <a:rPr lang="en-US" sz="2200" dirty="0" smtClean="0">
                <a:solidFill>
                  <a:srgbClr val="FFC000"/>
                </a:solidFill>
                <a:effectLst/>
              </a:rPr>
              <a:t> </a:t>
            </a:r>
            <a:r>
              <a:rPr lang="en-US" sz="2200" dirty="0" err="1" smtClean="0">
                <a:solidFill>
                  <a:srgbClr val="FFC000"/>
                </a:solidFill>
                <a:effectLst/>
              </a:rPr>
              <a:t>odlukama</a:t>
            </a:r>
            <a:r>
              <a:rPr lang="en-US" sz="2200" dirty="0" smtClean="0">
                <a:solidFill>
                  <a:srgbClr val="FFC000"/>
                </a:solidFill>
                <a:effectLst/>
              </a:rPr>
              <a:t> </a:t>
            </a:r>
            <a:r>
              <a:rPr lang="en-US" sz="2200" dirty="0" err="1" smtClean="0">
                <a:solidFill>
                  <a:srgbClr val="FFC000"/>
                </a:solidFill>
                <a:effectLst/>
              </a:rPr>
              <a:t>onih</a:t>
            </a:r>
            <a:r>
              <a:rPr lang="en-US" sz="2200" dirty="0" smtClean="0">
                <a:solidFill>
                  <a:srgbClr val="FFC000"/>
                </a:solidFill>
                <a:effectLst/>
              </a:rPr>
              <a:t> (ZAVNOH/AVNOJ), </a:t>
            </a:r>
            <a:r>
              <a:rPr lang="en-US" sz="2200" dirty="0" err="1" smtClean="0">
                <a:solidFill>
                  <a:srgbClr val="FFC000"/>
                </a:solidFill>
                <a:effectLst/>
              </a:rPr>
              <a:t>koji</a:t>
            </a:r>
            <a:r>
              <a:rPr lang="en-US" sz="2200" dirty="0" smtClean="0">
                <a:solidFill>
                  <a:srgbClr val="FFC000"/>
                </a:solidFill>
                <a:effectLst/>
              </a:rPr>
              <a:t> </a:t>
            </a:r>
            <a:r>
              <a:rPr lang="en-US" sz="2200" dirty="0" err="1" smtClean="0">
                <a:solidFill>
                  <a:srgbClr val="FFC000"/>
                </a:solidFill>
                <a:effectLst/>
              </a:rPr>
              <a:t>su</a:t>
            </a:r>
            <a:r>
              <a:rPr lang="en-US" sz="2200" dirty="0" smtClean="0">
                <a:solidFill>
                  <a:srgbClr val="FFC000"/>
                </a:solidFill>
                <a:effectLst/>
              </a:rPr>
              <a:t> se </a:t>
            </a:r>
            <a:r>
              <a:rPr lang="en-US" sz="2200" dirty="0" err="1" smtClean="0">
                <a:solidFill>
                  <a:srgbClr val="FFC000"/>
                </a:solidFill>
                <a:effectLst/>
              </a:rPr>
              <a:t>borili</a:t>
            </a:r>
            <a:r>
              <a:rPr lang="en-US" sz="2200" dirty="0" smtClean="0">
                <a:solidFill>
                  <a:srgbClr val="FFC000"/>
                </a:solidFill>
                <a:effectLst/>
              </a:rPr>
              <a:t> </a:t>
            </a:r>
            <a:r>
              <a:rPr lang="en-US" sz="2200" dirty="0" err="1" smtClean="0">
                <a:solidFill>
                  <a:srgbClr val="FFC000"/>
                </a:solidFill>
                <a:effectLst/>
              </a:rPr>
              <a:t>protiv</a:t>
            </a:r>
            <a:r>
              <a:rPr lang="en-US" sz="2200" dirty="0" smtClean="0">
                <a:solidFill>
                  <a:srgbClr val="FFC000"/>
                </a:solidFill>
                <a:effectLst/>
              </a:rPr>
              <a:t> </a:t>
            </a:r>
            <a:r>
              <a:rPr lang="en-US" sz="2200" dirty="0" err="1" smtClean="0">
                <a:solidFill>
                  <a:srgbClr val="FFC000"/>
                </a:solidFill>
                <a:effectLst/>
              </a:rPr>
              <a:t>suvereniteta</a:t>
            </a:r>
            <a:r>
              <a:rPr lang="en-US" sz="2200" dirty="0" smtClean="0">
                <a:solidFill>
                  <a:srgbClr val="FFC000"/>
                </a:solidFill>
                <a:effectLst/>
              </a:rPr>
              <a:t> </a:t>
            </a:r>
            <a:r>
              <a:rPr lang="hr-HR" sz="2200" dirty="0" smtClean="0">
                <a:solidFill>
                  <a:srgbClr val="FFC000"/>
                </a:solidFill>
                <a:effectLst/>
              </a:rPr>
              <a:t>i opstanka postojeće države H</a:t>
            </a:r>
            <a:r>
              <a:rPr lang="en-US" sz="2200" dirty="0" err="1" smtClean="0">
                <a:solidFill>
                  <a:srgbClr val="FFC000"/>
                </a:solidFill>
                <a:effectLst/>
              </a:rPr>
              <a:t>rvatskog</a:t>
            </a:r>
            <a:r>
              <a:rPr lang="hr-HR" sz="2200" dirty="0" smtClean="0">
                <a:solidFill>
                  <a:srgbClr val="FFC000"/>
                </a:solidFill>
                <a:effectLst/>
              </a:rPr>
              <a:t>a</a:t>
            </a:r>
            <a:r>
              <a:rPr lang="en-US" sz="2200" dirty="0" smtClean="0">
                <a:solidFill>
                  <a:srgbClr val="FFC000"/>
                </a:solidFill>
                <a:effectLst/>
              </a:rPr>
              <a:t> </a:t>
            </a:r>
            <a:r>
              <a:rPr lang="en-US" sz="2200" dirty="0" err="1" smtClean="0">
                <a:solidFill>
                  <a:srgbClr val="FFC000"/>
                </a:solidFill>
                <a:effectLst/>
              </a:rPr>
              <a:t>Naroda</a:t>
            </a:r>
            <a:r>
              <a:rPr lang="en-US" sz="2200" dirty="0" smtClean="0">
                <a:solidFill>
                  <a:srgbClr val="FFC000"/>
                </a:solidFill>
                <a:effectLst/>
              </a:rPr>
              <a:t>,  a ne </a:t>
            </a:r>
            <a:r>
              <a:rPr lang="en-US" sz="2200" dirty="0" err="1" smtClean="0">
                <a:solidFill>
                  <a:srgbClr val="FFC000"/>
                </a:solidFill>
                <a:effectLst/>
              </a:rPr>
              <a:t>na</a:t>
            </a:r>
            <a:r>
              <a:rPr lang="en-US" sz="2200" dirty="0" smtClean="0">
                <a:solidFill>
                  <a:srgbClr val="FFC000"/>
                </a:solidFill>
                <a:effectLst/>
              </a:rPr>
              <a:t> v</a:t>
            </a:r>
            <a:r>
              <a:rPr lang="hr-HR" sz="2200" dirty="0" smtClean="0">
                <a:solidFill>
                  <a:srgbClr val="FFC000"/>
                </a:solidFill>
                <a:effectLst/>
              </a:rPr>
              <a:t>eć </a:t>
            </a:r>
            <a:r>
              <a:rPr lang="hr-HR" sz="2200" dirty="0">
                <a:solidFill>
                  <a:srgbClr val="FFC000"/>
                </a:solidFill>
                <a:effectLst/>
              </a:rPr>
              <a:t>ostvarenom </a:t>
            </a:r>
            <a:r>
              <a:rPr lang="hr-HR" sz="2200" dirty="0" smtClean="0">
                <a:solidFill>
                  <a:srgbClr val="FFC000"/>
                </a:solidFill>
                <a:effectLst/>
              </a:rPr>
              <a:t>suverenitetu i</a:t>
            </a:r>
            <a:r>
              <a:rPr lang="en-US" sz="2200" dirty="0" smtClean="0">
                <a:solidFill>
                  <a:srgbClr val="FFC000"/>
                </a:solidFill>
                <a:effectLst/>
              </a:rPr>
              <a:t> </a:t>
            </a:r>
            <a:r>
              <a:rPr lang="hr-HR" sz="2200" dirty="0" smtClean="0">
                <a:solidFill>
                  <a:srgbClr val="FFC000"/>
                </a:solidFill>
                <a:effectLst/>
              </a:rPr>
              <a:t>postojećoj državi, Nezavisnoj Državi Hrvatskoj!</a:t>
            </a:r>
            <a:r>
              <a:rPr lang="en-US" sz="2200" dirty="0">
                <a:solidFill>
                  <a:srgbClr val="FFC000"/>
                </a:solidFill>
                <a:effectLst/>
              </a:rPr>
              <a:t/>
            </a:r>
            <a:br>
              <a:rPr lang="en-US" sz="2200" dirty="0">
                <a:solidFill>
                  <a:srgbClr val="FFC000"/>
                </a:solidFill>
                <a:effectLst/>
              </a:rPr>
            </a:br>
            <a:r>
              <a:rPr lang="en-US" sz="4000" dirty="0" smtClean="0">
                <a:effectLst/>
              </a:rPr>
              <a:t> </a:t>
            </a:r>
            <a:endParaRPr lang="en-US" sz="4400"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10</a:t>
            </a:fld>
            <a:endParaRPr lang="en-US" dirty="0"/>
          </a:p>
        </p:txBody>
      </p:sp>
    </p:spTree>
    <p:extLst>
      <p:ext uri="{BB962C8B-B14F-4D97-AF65-F5344CB8AC3E}">
        <p14:creationId xmlns:p14="http://schemas.microsoft.com/office/powerpoint/2010/main" val="3652035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rrowheads="1"/>
          </p:cNvSpPr>
          <p:nvPr>
            <p:ph type="title"/>
          </p:nvPr>
        </p:nvSpPr>
        <p:spPr/>
        <p:txBody>
          <a:bodyPr/>
          <a:lstStyle/>
          <a:p>
            <a:pPr eaLnBrk="1" hangingPunct="1">
              <a:defRPr/>
            </a:pPr>
            <a:r>
              <a:rPr lang="hr-HR" sz="4000" smtClean="0">
                <a:solidFill>
                  <a:srgbClr val="FF0000"/>
                </a:solidFill>
              </a:rPr>
              <a:t>Paradox:</a:t>
            </a:r>
            <a:br>
              <a:rPr lang="hr-HR" sz="4000" smtClean="0">
                <a:solidFill>
                  <a:srgbClr val="FF0000"/>
                </a:solidFill>
              </a:rPr>
            </a:br>
            <a:r>
              <a:rPr lang="hr-HR" sz="3600" smtClean="0">
                <a:solidFill>
                  <a:srgbClr val="FF0000"/>
                </a:solidFill>
              </a:rPr>
              <a:t>Zakonodavno tijelo mijenja Ustav!</a:t>
            </a:r>
            <a:endParaRPr lang="en-US" sz="3600" smtClean="0">
              <a:solidFill>
                <a:srgbClr val="FF0000"/>
              </a:solidFill>
            </a:endParaRPr>
          </a:p>
        </p:txBody>
      </p:sp>
      <p:sp>
        <p:nvSpPr>
          <p:cNvPr id="18329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defRPr/>
            </a:pPr>
            <a:r>
              <a:rPr lang="fi-FI" sz="6000" b="1" dirty="0" smtClean="0">
                <a:solidFill>
                  <a:srgbClr val="FF0000"/>
                </a:solidFill>
              </a:rPr>
              <a:t> </a:t>
            </a:r>
            <a:r>
              <a:rPr lang="hr-HR" sz="6000" b="1" dirty="0" smtClean="0">
                <a:solidFill>
                  <a:srgbClr val="FF0000"/>
                </a:solidFill>
                <a:effectLst/>
              </a:rPr>
              <a:t>Članak 144.</a:t>
            </a:r>
          </a:p>
          <a:p>
            <a:pPr marL="990600" lvl="1" indent="-533400" eaLnBrk="1" hangingPunct="1">
              <a:lnSpc>
                <a:spcPct val="80000"/>
              </a:lnSpc>
              <a:defRPr/>
            </a:pPr>
            <a:r>
              <a:rPr lang="hr-HR" sz="4000" b="1" dirty="0" smtClean="0">
                <a:solidFill>
                  <a:srgbClr val="FF0000"/>
                </a:solidFill>
                <a:effectLst/>
              </a:rPr>
              <a:t> </a:t>
            </a:r>
            <a:r>
              <a:rPr lang="hr-HR" sz="4000" b="1" dirty="0" smtClean="0">
                <a:solidFill>
                  <a:srgbClr val="FFCC00"/>
                </a:solidFill>
                <a:effectLst/>
              </a:rPr>
              <a:t>O promjeni Ustava odlučuje Hrvatski sabor dvotrećinskom većinom glasova svih zastupnika</a:t>
            </a:r>
          </a:p>
          <a:p>
            <a:pPr marL="609600" indent="-609600" eaLnBrk="1" hangingPunct="1">
              <a:lnSpc>
                <a:spcPct val="80000"/>
              </a:lnSpc>
              <a:defRPr/>
            </a:pPr>
            <a:r>
              <a:rPr lang="hr-HR" sz="6000" b="1" dirty="0" smtClean="0">
                <a:solidFill>
                  <a:srgbClr val="FF0000"/>
                </a:solidFill>
                <a:effectLst/>
              </a:rPr>
              <a:t>Aritmetička početnica</a:t>
            </a:r>
            <a:r>
              <a:rPr lang="hr-HR" sz="4400" b="1" dirty="0" smtClean="0">
                <a:solidFill>
                  <a:srgbClr val="FFCC00"/>
                </a:solidFill>
                <a:effectLst/>
              </a:rPr>
              <a:t> </a:t>
            </a:r>
          </a:p>
          <a:p>
            <a:pPr marL="990600" lvl="1" indent="-533400" eaLnBrk="1" hangingPunct="1">
              <a:lnSpc>
                <a:spcPct val="80000"/>
              </a:lnSpc>
              <a:defRPr/>
            </a:pPr>
            <a:r>
              <a:rPr lang="hr-HR" sz="4000" b="1" dirty="0" smtClean="0">
                <a:solidFill>
                  <a:srgbClr val="FFCC00"/>
                </a:solidFill>
                <a:effectLst/>
              </a:rPr>
              <a:t>             1 + 1 = 9</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rrowheads="1"/>
          </p:cNvSpPr>
          <p:nvPr>
            <p:ph type="title"/>
          </p:nvPr>
        </p:nvSpPr>
        <p:spPr/>
        <p:txBody>
          <a:bodyPr/>
          <a:lstStyle/>
          <a:p>
            <a:pPr eaLnBrk="1" hangingPunct="1">
              <a:defRPr/>
            </a:pPr>
            <a:r>
              <a:rPr lang="hr-HR" sz="4000" smtClean="0">
                <a:solidFill>
                  <a:srgbClr val="FF0000"/>
                </a:solidFill>
              </a:rPr>
              <a:t>HDS </a:t>
            </a:r>
            <a:r>
              <a:rPr lang="fi-FI" sz="4000" i="1" u="sng" smtClean="0">
                <a:solidFill>
                  <a:srgbClr val="FF0000"/>
                </a:solidFill>
              </a:rPr>
              <a:t>nema</a:t>
            </a:r>
            <a:r>
              <a:rPr lang="fi-FI" sz="4000" smtClean="0">
                <a:solidFill>
                  <a:srgbClr val="FF0000"/>
                </a:solidFill>
              </a:rPr>
              <a:t> ovlasti mijenjati Hrvatski Ustav!</a:t>
            </a:r>
            <a:endParaRPr lang="en-US" sz="4000" smtClean="0">
              <a:solidFill>
                <a:srgbClr val="FF0000"/>
              </a:solidFill>
            </a:endParaRPr>
          </a:p>
        </p:txBody>
      </p:sp>
      <p:sp>
        <p:nvSpPr>
          <p:cNvPr id="176131" name="Rectangle 3"/>
          <p:cNvSpPr>
            <a:spLocks noGrp="1" noChangeArrowheads="1"/>
          </p:cNvSpPr>
          <p:nvPr>
            <p:ph type="body" idx="1"/>
          </p:nvPr>
        </p:nvSpPr>
        <p:spPr>
          <a:xfrm>
            <a:off x="457200" y="1600200"/>
            <a:ext cx="8229600" cy="4724400"/>
          </a:xfrm>
        </p:spPr>
        <p:txBody>
          <a:bodyPr/>
          <a:lstStyle/>
          <a:p>
            <a:pPr eaLnBrk="1" hangingPunct="1">
              <a:lnSpc>
                <a:spcPct val="80000"/>
              </a:lnSpc>
              <a:defRPr/>
            </a:pPr>
            <a:r>
              <a:rPr lang="fi-FI" sz="4000" b="1" dirty="0" smtClean="0">
                <a:solidFill>
                  <a:srgbClr val="FF0000"/>
                </a:solidFill>
              </a:rPr>
              <a:t> </a:t>
            </a:r>
            <a:r>
              <a:rPr lang="hr-HR" sz="2800" b="1" dirty="0" smtClean="0">
                <a:solidFill>
                  <a:srgbClr val="FF0000"/>
                </a:solidFill>
                <a:effectLst/>
              </a:rPr>
              <a:t>Kada bi HDS imao ovlasti mijenjati Ustav,</a:t>
            </a:r>
            <a:r>
              <a:rPr lang="hr-HR" sz="2800" b="1" dirty="0" smtClean="0">
                <a:solidFill>
                  <a:srgbClr val="FFCC00"/>
                </a:solidFill>
                <a:effectLst/>
              </a:rPr>
              <a:t> </a:t>
            </a:r>
          </a:p>
          <a:p>
            <a:pPr marL="990600" lvl="1" indent="-533400" eaLnBrk="1" hangingPunct="1">
              <a:lnSpc>
                <a:spcPct val="80000"/>
              </a:lnSpc>
              <a:defRPr/>
            </a:pPr>
            <a:r>
              <a:rPr lang="hr-HR" sz="2400" b="1" dirty="0" smtClean="0">
                <a:solidFill>
                  <a:srgbClr val="FFCC00"/>
                </a:solidFill>
                <a:effectLst/>
              </a:rPr>
              <a:t>onda bi HDS mogao pretvoriti RH u Monarhiju( recimo s Engleskom kraljicom kao monarhom! )! </a:t>
            </a:r>
          </a:p>
          <a:p>
            <a:pPr marL="990600" lvl="1" indent="-533400" eaLnBrk="1" hangingPunct="1">
              <a:lnSpc>
                <a:spcPct val="80000"/>
              </a:lnSpc>
              <a:defRPr/>
            </a:pPr>
            <a:r>
              <a:rPr lang="hr-HR" sz="2400" b="1" dirty="0" smtClean="0">
                <a:solidFill>
                  <a:srgbClr val="FFCC00"/>
                </a:solidFill>
                <a:effectLst/>
              </a:rPr>
              <a:t>onda bi imao ovlast ukinuti instituciju Predsjednika Republike</a:t>
            </a:r>
          </a:p>
          <a:p>
            <a:pPr marL="990600" lvl="1" indent="-533400" eaLnBrk="1" hangingPunct="1">
              <a:lnSpc>
                <a:spcPct val="80000"/>
              </a:lnSpc>
              <a:defRPr/>
            </a:pPr>
            <a:r>
              <a:rPr lang="hr-HR" sz="2400" b="1" dirty="0" smtClean="0">
                <a:solidFill>
                  <a:srgbClr val="FFCC00"/>
                </a:solidFill>
                <a:effectLst/>
              </a:rPr>
              <a:t>onda bi imao ovlast ukinuti samog sebe, HDS</a:t>
            </a:r>
          </a:p>
          <a:p>
            <a:pPr marL="990600" lvl="1" indent="-533400" eaLnBrk="1" hangingPunct="1">
              <a:lnSpc>
                <a:spcPct val="80000"/>
              </a:lnSpc>
              <a:defRPr/>
            </a:pPr>
            <a:r>
              <a:rPr lang="hr-HR" sz="2400" b="1" dirty="0" smtClean="0">
                <a:solidFill>
                  <a:srgbClr val="FFCC00"/>
                </a:solidFill>
                <a:effectLst/>
              </a:rPr>
              <a:t>onda bi imao ovlast ukinuti Republiku Hrvatsku!</a:t>
            </a:r>
          </a:p>
          <a:p>
            <a:pPr eaLnBrk="1" hangingPunct="1">
              <a:lnSpc>
                <a:spcPct val="80000"/>
              </a:lnSpc>
              <a:defRPr/>
            </a:pPr>
            <a:r>
              <a:rPr lang="hr-HR" sz="2800" b="1" dirty="0">
                <a:solidFill>
                  <a:srgbClr val="FF0000"/>
                </a:solidFill>
                <a:effectLst/>
              </a:rPr>
              <a:t>HDS</a:t>
            </a:r>
            <a:r>
              <a:rPr lang="hr-HR" sz="2800" b="1" dirty="0" smtClean="0">
                <a:solidFill>
                  <a:srgbClr val="FF0000"/>
                </a:solidFill>
                <a:effectLst/>
              </a:rPr>
              <a:t> je zakonodavno tijelo, a ne ustavotvorno!</a:t>
            </a:r>
            <a:r>
              <a:rPr lang="hr-HR" sz="2400" b="1" dirty="0" smtClean="0">
                <a:solidFill>
                  <a:srgbClr val="FFCC00"/>
                </a:solidFill>
                <a:effectLst/>
              </a:rPr>
              <a:t> </a:t>
            </a:r>
          </a:p>
          <a:p>
            <a:pPr marL="990600" lvl="1" indent="-533400" eaLnBrk="1" hangingPunct="1">
              <a:lnSpc>
                <a:spcPct val="80000"/>
              </a:lnSpc>
              <a:defRPr/>
            </a:pPr>
            <a:r>
              <a:rPr lang="hr-HR" sz="2400" b="1" dirty="0" smtClean="0">
                <a:solidFill>
                  <a:srgbClr val="FFFF00"/>
                </a:solidFill>
                <a:effectLst/>
              </a:rPr>
              <a:t>Ustav se </a:t>
            </a:r>
            <a:r>
              <a:rPr lang="hr-HR" sz="2400" b="1" i="1" u="sng" dirty="0" smtClean="0">
                <a:solidFill>
                  <a:srgbClr val="FFFF00"/>
                </a:solidFill>
                <a:effectLst/>
              </a:rPr>
              <a:t>ne može</a:t>
            </a:r>
            <a:r>
              <a:rPr lang="hr-HR" sz="2400" b="1" dirty="0" smtClean="0">
                <a:solidFill>
                  <a:srgbClr val="FFFF00"/>
                </a:solidFill>
                <a:effectLst/>
              </a:rPr>
              <a:t> mijenjati, nego mu se mogu </a:t>
            </a:r>
            <a:r>
              <a:rPr lang="hr-HR" sz="2400" b="1" i="1" u="sng" dirty="0" smtClean="0">
                <a:solidFill>
                  <a:srgbClr val="FFFF00"/>
                </a:solidFill>
                <a:effectLst/>
              </a:rPr>
              <a:t>dodavati</a:t>
            </a:r>
            <a:r>
              <a:rPr lang="hr-HR" sz="2400" b="1" dirty="0" smtClean="0">
                <a:solidFill>
                  <a:srgbClr val="FFFF00"/>
                </a:solidFill>
                <a:effectLst/>
              </a:rPr>
              <a:t> amandmani. </a:t>
            </a:r>
          </a:p>
          <a:p>
            <a:pPr marL="990600" lvl="1" indent="-533400" eaLnBrk="1" hangingPunct="1">
              <a:lnSpc>
                <a:spcPct val="80000"/>
              </a:lnSpc>
              <a:defRPr/>
            </a:pPr>
            <a:r>
              <a:rPr lang="hr-HR" sz="2400" b="1" dirty="0" smtClean="0">
                <a:solidFill>
                  <a:srgbClr val="FFFF00"/>
                </a:solidFill>
                <a:effectLst/>
              </a:rPr>
              <a:t>Amandmane moraju prihvatiti </a:t>
            </a:r>
            <a:r>
              <a:rPr lang="hr-HR" sz="2400" b="1" i="1" u="sng" dirty="0" smtClean="0">
                <a:solidFill>
                  <a:srgbClr val="FFFF00"/>
                </a:solidFill>
                <a:effectLst/>
              </a:rPr>
              <a:t>sve</a:t>
            </a:r>
            <a:r>
              <a:rPr lang="hr-HR" sz="2400" b="1" dirty="0" smtClean="0">
                <a:solidFill>
                  <a:srgbClr val="FFFF00"/>
                </a:solidFill>
                <a:effectLst/>
              </a:rPr>
              <a:t> županije, recimo REFERENDUMOM ili ¾ većinom svake Županijske Skupštine!</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Mekani Državni udar</a:t>
            </a:r>
            <a:endParaRPr lang="en-US" sz="4000" smtClean="0">
              <a:solidFill>
                <a:srgbClr val="66FF99"/>
              </a:solidFill>
            </a:endParaRPr>
          </a:p>
        </p:txBody>
      </p:sp>
      <p:sp>
        <p:nvSpPr>
          <p:cNvPr id="180227" name="Rectangle 3"/>
          <p:cNvSpPr>
            <a:spLocks noGrp="1" noChangeArrowheads="1"/>
          </p:cNvSpPr>
          <p:nvPr>
            <p:ph type="body" idx="1"/>
          </p:nvPr>
        </p:nvSpPr>
        <p:spPr>
          <a:xfrm>
            <a:off x="381000" y="1828800"/>
            <a:ext cx="8153400" cy="4419600"/>
          </a:xfrm>
        </p:spPr>
        <p:txBody>
          <a:bodyPr/>
          <a:lstStyle/>
          <a:p>
            <a:pPr marL="609600" indent="-609600" eaLnBrk="1" hangingPunct="1">
              <a:lnSpc>
                <a:spcPct val="80000"/>
              </a:lnSpc>
              <a:defRPr/>
            </a:pPr>
            <a:r>
              <a:rPr lang="hr-HR" sz="2000" b="1" smtClean="0">
                <a:solidFill>
                  <a:srgbClr val="FF0000"/>
                </a:solidFill>
              </a:rPr>
              <a:t> </a:t>
            </a:r>
            <a:r>
              <a:rPr lang="hr-HR" b="1" smtClean="0">
                <a:solidFill>
                  <a:srgbClr val="FF0000"/>
                </a:solidFill>
              </a:rPr>
              <a:t>Ukidanje Županijskog doma</a:t>
            </a:r>
          </a:p>
          <a:p>
            <a:pPr marL="990600" lvl="1" indent="-533400" eaLnBrk="1" hangingPunct="1">
              <a:lnSpc>
                <a:spcPct val="80000"/>
              </a:lnSpc>
              <a:defRPr/>
            </a:pPr>
            <a:r>
              <a:rPr lang="hr-HR" b="1" smtClean="0">
                <a:solidFill>
                  <a:srgbClr val="FFCC00"/>
                </a:solidFill>
                <a:effectLst/>
              </a:rPr>
              <a:t>Hrvatski Državni Sabor ukida instituciju istog ranga, kontrolnu instituciju!</a:t>
            </a:r>
            <a:r>
              <a:rPr lang="hr-HR" sz="3200" b="1" smtClean="0">
                <a:solidFill>
                  <a:srgbClr val="FFCC00"/>
                </a:solidFill>
                <a:effectLst/>
              </a:rPr>
              <a:t> </a:t>
            </a:r>
          </a:p>
          <a:p>
            <a:pPr marL="609600" indent="-609600" eaLnBrk="1" hangingPunct="1">
              <a:lnSpc>
                <a:spcPct val="80000"/>
              </a:lnSpc>
              <a:defRPr/>
            </a:pPr>
            <a:r>
              <a:rPr lang="hr-HR" b="1" smtClean="0">
                <a:solidFill>
                  <a:srgbClr val="FF0000"/>
                </a:solidFill>
              </a:rPr>
              <a:t>Brisanje riječi </a:t>
            </a:r>
            <a:r>
              <a:rPr lang="hr-HR" b="1" i="1" u="sng" smtClean="0">
                <a:solidFill>
                  <a:srgbClr val="FF0000"/>
                </a:solidFill>
              </a:rPr>
              <a:t>Državni</a:t>
            </a:r>
            <a:r>
              <a:rPr lang="hr-HR" b="1" i="1" smtClean="0">
                <a:solidFill>
                  <a:srgbClr val="FF0000"/>
                </a:solidFill>
              </a:rPr>
              <a:t>!</a:t>
            </a:r>
          </a:p>
          <a:p>
            <a:pPr marL="990600" lvl="1" indent="-533400" eaLnBrk="1" hangingPunct="1">
              <a:lnSpc>
                <a:spcPct val="80000"/>
              </a:lnSpc>
              <a:defRPr/>
            </a:pPr>
            <a:r>
              <a:rPr lang="hr-HR" b="1" smtClean="0">
                <a:solidFill>
                  <a:srgbClr val="FFCC00"/>
                </a:solidFill>
                <a:effectLst/>
              </a:rPr>
              <a:t>HDS je degradiran na bilo koju razinu, recimo, Sabora stranke, udruge ili čak kućnog savjeta.</a:t>
            </a:r>
          </a:p>
          <a:p>
            <a:pPr marL="609600" indent="-609600" eaLnBrk="1" hangingPunct="1">
              <a:lnSpc>
                <a:spcPct val="80000"/>
              </a:lnSpc>
              <a:defRPr/>
            </a:pPr>
            <a:r>
              <a:rPr lang="hr-HR" b="1" smtClean="0">
                <a:solidFill>
                  <a:srgbClr val="FF0000"/>
                </a:solidFill>
                <a:effectLst/>
              </a:rPr>
              <a:t>Predsjednik (virtualni) fikus</a:t>
            </a:r>
          </a:p>
          <a:p>
            <a:pPr marL="990600" lvl="1" indent="-533400" eaLnBrk="1" hangingPunct="1">
              <a:lnSpc>
                <a:spcPct val="80000"/>
              </a:lnSpc>
              <a:defRPr/>
            </a:pPr>
            <a:r>
              <a:rPr lang="hr-HR" b="1" smtClean="0">
                <a:solidFill>
                  <a:srgbClr val="FFCC00"/>
                </a:solidFill>
                <a:effectLst/>
              </a:rPr>
              <a:t>Smanjene ovlasti i dužnosti Predsjednika Države.</a:t>
            </a:r>
          </a:p>
          <a:p>
            <a:pPr marL="990600" lvl="1" indent="-533400" eaLnBrk="1" hangingPunct="1">
              <a:lnSpc>
                <a:spcPct val="80000"/>
              </a:lnSpc>
              <a:defRPr/>
            </a:pPr>
            <a:endParaRPr lang="hr-HR" b="1" smtClean="0">
              <a:solidFill>
                <a:srgbClr val="FFCC00"/>
              </a:solidFill>
              <a:effectLst/>
            </a:endParaRPr>
          </a:p>
          <a:p>
            <a:pPr marL="990600" lvl="1" indent="-533400" eaLnBrk="1" hangingPunct="1">
              <a:lnSpc>
                <a:spcPct val="80000"/>
              </a:lnSpc>
              <a:defRPr/>
            </a:pPr>
            <a:endParaRPr lang="hr-HR" b="1"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sz="3200"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rrowheads="1"/>
          </p:cNvSpPr>
          <p:nvPr>
            <p:ph type="title"/>
          </p:nvPr>
        </p:nvSpPr>
        <p:spPr>
          <a:xfrm>
            <a:off x="457200" y="228600"/>
            <a:ext cx="8229600" cy="1295400"/>
          </a:xfrm>
        </p:spPr>
        <p:txBody>
          <a:bodyPr/>
          <a:lstStyle/>
          <a:p>
            <a:pPr eaLnBrk="1" hangingPunct="1">
              <a:defRPr/>
            </a:pPr>
            <a:r>
              <a:rPr lang="hr-HR" sz="3600" dirty="0" smtClean="0">
                <a:solidFill>
                  <a:srgbClr val="66FF99"/>
                </a:solidFill>
              </a:rPr>
              <a:t>Podjela RH </a:t>
            </a:r>
            <a:r>
              <a:rPr lang="hr-HR" sz="3600" u="sng" dirty="0" smtClean="0">
                <a:solidFill>
                  <a:srgbClr val="FFFF00"/>
                </a:solidFill>
                <a:effectLst/>
              </a:rPr>
              <a:t>jedinstvene i nedjeljive</a:t>
            </a:r>
            <a:r>
              <a:rPr lang="hr-HR" sz="3600" dirty="0" smtClean="0">
                <a:effectLst/>
              </a:rPr>
              <a:t> </a:t>
            </a:r>
            <a:r>
              <a:rPr lang="hr-HR" sz="3600" dirty="0" smtClean="0">
                <a:solidFill>
                  <a:srgbClr val="66FF99"/>
                </a:solidFill>
              </a:rPr>
              <a:t>na </a:t>
            </a:r>
            <a:r>
              <a:rPr lang="en-US" sz="3600" dirty="0">
                <a:solidFill>
                  <a:srgbClr val="66FF99"/>
                </a:solidFill>
                <a:effectLst/>
                <a:ea typeface="+mn-ea"/>
                <a:cs typeface="+mn-cs"/>
              </a:rPr>
              <a:t>“</a:t>
            </a:r>
            <a:r>
              <a:rPr lang="en-US" sz="3600" dirty="0" err="1" smtClean="0">
                <a:solidFill>
                  <a:srgbClr val="66FF99"/>
                </a:solidFill>
                <a:effectLst/>
                <a:ea typeface="+mn-ea"/>
                <a:cs typeface="+mn-cs"/>
              </a:rPr>
              <a:t>regije</a:t>
            </a:r>
            <a:r>
              <a:rPr lang="en-US" sz="3600" dirty="0" smtClean="0">
                <a:solidFill>
                  <a:srgbClr val="66FF99"/>
                </a:solidFill>
                <a:effectLst/>
                <a:ea typeface="+mn-ea"/>
                <a:cs typeface="+mn-cs"/>
              </a:rPr>
              <a:t>”</a:t>
            </a:r>
            <a:r>
              <a:rPr lang="hr-HR" sz="3600" dirty="0" smtClean="0">
                <a:solidFill>
                  <a:srgbClr val="66FF99"/>
                </a:solidFill>
                <a:effectLst/>
                <a:ea typeface="+mn-ea"/>
                <a:cs typeface="+mn-cs"/>
              </a:rPr>
              <a:t> povreda je članka 1. !!!!! </a:t>
            </a:r>
            <a:endParaRPr lang="en-US" sz="4000" dirty="0" smtClean="0">
              <a:solidFill>
                <a:srgbClr val="66FF99"/>
              </a:solidFill>
            </a:endParaRPr>
          </a:p>
        </p:txBody>
      </p:sp>
      <p:sp>
        <p:nvSpPr>
          <p:cNvPr id="180227" name="Rectangle 3"/>
          <p:cNvSpPr>
            <a:spLocks noGrp="1" noChangeArrowheads="1"/>
          </p:cNvSpPr>
          <p:nvPr>
            <p:ph type="body" idx="1"/>
          </p:nvPr>
        </p:nvSpPr>
        <p:spPr>
          <a:xfrm>
            <a:off x="381000" y="1676400"/>
            <a:ext cx="8153400" cy="4876800"/>
          </a:xfrm>
        </p:spPr>
        <p:txBody>
          <a:bodyPr/>
          <a:lstStyle/>
          <a:p>
            <a:pPr marL="609600" indent="-609600" eaLnBrk="1" hangingPunct="1">
              <a:lnSpc>
                <a:spcPct val="80000"/>
              </a:lnSpc>
              <a:defRPr/>
            </a:pPr>
            <a:r>
              <a:rPr lang="hr-HR" sz="2000" b="1" dirty="0" smtClean="0">
                <a:solidFill>
                  <a:srgbClr val="FF0000"/>
                </a:solidFill>
              </a:rPr>
              <a:t> </a:t>
            </a:r>
            <a:endParaRPr lang="hr-HR" b="1" dirty="0" smtClean="0">
              <a:solidFill>
                <a:srgbClr val="FFCC00"/>
              </a:solidFill>
              <a:effectLst/>
            </a:endParaRPr>
          </a:p>
          <a:p>
            <a:pPr marL="0" indent="0" algn="ctr">
              <a:buNone/>
            </a:pPr>
            <a:r>
              <a:rPr lang="hr-HR" sz="2400" b="1" dirty="0">
                <a:effectLst/>
              </a:rPr>
              <a:t>II. TEMELJNE ODREDBE</a:t>
            </a:r>
            <a:endParaRPr lang="en-US" sz="2400" dirty="0">
              <a:effectLst/>
            </a:endParaRPr>
          </a:p>
          <a:p>
            <a:pPr marL="0" indent="0" algn="ctr">
              <a:buNone/>
            </a:pPr>
            <a:r>
              <a:rPr lang="hr-HR" dirty="0">
                <a:effectLst/>
              </a:rPr>
              <a:t> </a:t>
            </a:r>
            <a:r>
              <a:rPr lang="hr-HR" sz="2400" dirty="0" smtClean="0">
                <a:effectLst/>
              </a:rPr>
              <a:t>Članak </a:t>
            </a:r>
            <a:r>
              <a:rPr lang="hr-HR" sz="2400" dirty="0">
                <a:effectLst/>
              </a:rPr>
              <a:t>1.</a:t>
            </a:r>
            <a:endParaRPr lang="en-US" sz="2400" dirty="0">
              <a:effectLst/>
            </a:endParaRPr>
          </a:p>
          <a:p>
            <a:r>
              <a:rPr lang="hr-HR" sz="2400" dirty="0">
                <a:effectLst/>
              </a:rPr>
              <a:t>Republika Hrvatska </a:t>
            </a:r>
            <a:r>
              <a:rPr lang="hr-HR" sz="2400" b="1" u="sng" dirty="0">
                <a:solidFill>
                  <a:srgbClr val="FFFF00"/>
                </a:solidFill>
                <a:effectLst/>
              </a:rPr>
              <a:t>jedinstvena je i nedjeljiva</a:t>
            </a:r>
            <a:r>
              <a:rPr lang="hr-HR" sz="2400" dirty="0">
                <a:effectLst/>
              </a:rPr>
              <a:t> demokratska i socijalna država.</a:t>
            </a:r>
            <a:endParaRPr lang="en-US" sz="2400" dirty="0">
              <a:effectLst/>
            </a:endParaRPr>
          </a:p>
          <a:p>
            <a:r>
              <a:rPr lang="hr-HR" sz="2400" dirty="0">
                <a:effectLst/>
              </a:rPr>
              <a:t>U Republici Hrvatskoj vlast proizlazi iz naroda i pripada narodu kao zajednici slobodnih i ravnopravnih državljana.</a:t>
            </a:r>
            <a:endParaRPr lang="en-US" sz="2400" dirty="0">
              <a:effectLst/>
            </a:endParaRPr>
          </a:p>
          <a:p>
            <a:pPr marL="590550" indent="-533400" eaLnBrk="1" hangingPunct="1">
              <a:lnSpc>
                <a:spcPct val="80000"/>
              </a:lnSpc>
              <a:defRPr/>
            </a:pPr>
            <a:endParaRPr lang="hr-HR" b="1" dirty="0" smtClean="0">
              <a:solidFill>
                <a:srgbClr val="FFCC00"/>
              </a:solidFill>
              <a:effectLst/>
              <a:latin typeface="Times New Roman" pitchFamily="18" charset="0"/>
            </a:endParaRPr>
          </a:p>
          <a:p>
            <a:pPr marL="57150" indent="0" eaLnBrk="1" hangingPunct="1">
              <a:lnSpc>
                <a:spcPct val="80000"/>
              </a:lnSpc>
              <a:buNone/>
              <a:defRPr/>
            </a:pPr>
            <a:r>
              <a:rPr lang="hr-HR" dirty="0">
                <a:solidFill>
                  <a:srgbClr val="66FF99"/>
                </a:solidFill>
              </a:rPr>
              <a:t>Podjela </a:t>
            </a:r>
            <a:r>
              <a:rPr lang="hr-HR" u="sng" dirty="0" smtClean="0">
                <a:solidFill>
                  <a:srgbClr val="FFFF00"/>
                </a:solidFill>
                <a:effectLst/>
              </a:rPr>
              <a:t>jedinstvene i </a:t>
            </a:r>
            <a:r>
              <a:rPr lang="hr-HR" u="sng" dirty="0">
                <a:solidFill>
                  <a:srgbClr val="FFFF00"/>
                </a:solidFill>
                <a:effectLst/>
              </a:rPr>
              <a:t>nedjeljive</a:t>
            </a:r>
            <a:r>
              <a:rPr lang="hr-HR" dirty="0">
                <a:effectLst/>
              </a:rPr>
              <a:t> </a:t>
            </a:r>
            <a:r>
              <a:rPr lang="hr-HR" dirty="0" smtClean="0">
                <a:solidFill>
                  <a:srgbClr val="66FF99"/>
                </a:solidFill>
                <a:effectLst/>
              </a:rPr>
              <a:t>RH </a:t>
            </a:r>
            <a:r>
              <a:rPr lang="hr-HR" dirty="0" smtClean="0">
                <a:solidFill>
                  <a:srgbClr val="66FF99"/>
                </a:solidFill>
              </a:rPr>
              <a:t>na </a:t>
            </a:r>
            <a:r>
              <a:rPr lang="en-US" dirty="0">
                <a:solidFill>
                  <a:srgbClr val="66FF99"/>
                </a:solidFill>
                <a:effectLst/>
              </a:rPr>
              <a:t>“</a:t>
            </a:r>
            <a:r>
              <a:rPr lang="en-US" dirty="0" err="1">
                <a:solidFill>
                  <a:srgbClr val="66FF99"/>
                </a:solidFill>
                <a:effectLst/>
              </a:rPr>
              <a:t>regije</a:t>
            </a:r>
            <a:r>
              <a:rPr lang="en-US" dirty="0" smtClean="0">
                <a:solidFill>
                  <a:srgbClr val="66FF99"/>
                </a:solidFill>
                <a:effectLst/>
              </a:rPr>
              <a:t>”</a:t>
            </a:r>
            <a:r>
              <a:rPr lang="hr-HR" dirty="0" smtClean="0">
                <a:solidFill>
                  <a:srgbClr val="66FF99"/>
                </a:solidFill>
                <a:effectLst/>
              </a:rPr>
              <a:t> je protuustavna! Dakle, HDS prema članku 144., priprema državni udar!</a:t>
            </a:r>
            <a:endParaRPr lang="hr-HR" sz="3200" b="1" dirty="0" smtClean="0">
              <a:solidFill>
                <a:srgbClr val="66FF99"/>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14</a:t>
            </a:fld>
            <a:endParaRPr lang="en-US"/>
          </a:p>
        </p:txBody>
      </p:sp>
    </p:spTree>
    <p:extLst>
      <p:ext uri="{BB962C8B-B14F-4D97-AF65-F5344CB8AC3E}">
        <p14:creationId xmlns:p14="http://schemas.microsoft.com/office/powerpoint/2010/main" val="1042624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Terminologija</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609600" indent="-609600" eaLnBrk="1" hangingPunct="1">
              <a:lnSpc>
                <a:spcPct val="80000"/>
              </a:lnSpc>
              <a:buNone/>
              <a:defRPr/>
            </a:pPr>
            <a:r>
              <a:rPr lang="hr-HR" sz="2000" b="1" dirty="0" smtClean="0">
                <a:solidFill>
                  <a:srgbClr val="FFE600"/>
                </a:solidFill>
                <a:effectLst/>
              </a:rPr>
              <a:t>Nacija – Narod  koji je ostvario državu.   </a:t>
            </a:r>
            <a:endParaRPr lang="hr-HR" sz="2000" b="1" dirty="0" smtClean="0">
              <a:solidFill>
                <a:srgbClr val="FFE600"/>
              </a:solidFill>
              <a:effectLst/>
            </a:endParaRPr>
          </a:p>
          <a:p>
            <a:pPr marL="609600" indent="-609600" eaLnBrk="1" hangingPunct="1">
              <a:lnSpc>
                <a:spcPct val="80000"/>
              </a:lnSpc>
              <a:buNone/>
              <a:defRPr/>
            </a:pPr>
            <a:r>
              <a:rPr lang="en-US" sz="2000" b="1" dirty="0" smtClean="0">
                <a:solidFill>
                  <a:srgbClr val="FFE600"/>
                </a:solidFill>
                <a:effectLst/>
              </a:rPr>
              <a:t>“</a:t>
            </a:r>
            <a:r>
              <a:rPr lang="hr-HR" sz="2000" b="1" dirty="0" smtClean="0">
                <a:solidFill>
                  <a:srgbClr val="FFE600"/>
                </a:solidFill>
                <a:effectLst/>
              </a:rPr>
              <a:t>Nacionalna manjina</a:t>
            </a:r>
            <a:r>
              <a:rPr lang="en-US" sz="2000" b="1" dirty="0" smtClean="0">
                <a:solidFill>
                  <a:srgbClr val="FFE600"/>
                </a:solidFill>
                <a:effectLst/>
              </a:rPr>
              <a:t>”</a:t>
            </a:r>
            <a:r>
              <a:rPr lang="hr-HR" sz="2000" b="1" dirty="0" smtClean="0">
                <a:solidFill>
                  <a:srgbClr val="FFE600"/>
                </a:solidFill>
                <a:effectLst/>
              </a:rPr>
              <a:t>!!!!!!  Valjda </a:t>
            </a:r>
            <a:r>
              <a:rPr lang="hr-HR" sz="2000" b="1" i="1" u="sng" dirty="0" smtClean="0">
                <a:solidFill>
                  <a:srgbClr val="FFE600"/>
                </a:solidFill>
                <a:effectLst/>
              </a:rPr>
              <a:t>etnička manjina</a:t>
            </a:r>
            <a:r>
              <a:rPr lang="hr-HR" sz="2000" b="1" dirty="0" smtClean="0">
                <a:solidFill>
                  <a:srgbClr val="FFE600"/>
                </a:solidFill>
                <a:effectLst/>
              </a:rPr>
              <a:t>!</a:t>
            </a:r>
            <a:endParaRPr lang="hr-HR" sz="2000" b="1" dirty="0">
              <a:solidFill>
                <a:srgbClr val="FFE600"/>
              </a:solidFill>
              <a:effectLst/>
            </a:endParaRPr>
          </a:p>
          <a:p>
            <a:pPr marL="609600" indent="-609600" eaLnBrk="1" hangingPunct="1">
              <a:lnSpc>
                <a:spcPct val="80000"/>
              </a:lnSpc>
              <a:buNone/>
              <a:defRPr/>
            </a:pPr>
            <a:r>
              <a:rPr lang="en-US" sz="2000" b="1" dirty="0" smtClean="0">
                <a:solidFill>
                  <a:srgbClr val="FFE600"/>
                </a:solidFill>
                <a:effectLst/>
              </a:rPr>
              <a:t>“</a:t>
            </a:r>
            <a:r>
              <a:rPr lang="hr-HR" sz="2000" b="1" dirty="0" smtClean="0">
                <a:solidFill>
                  <a:srgbClr val="FFE600"/>
                </a:solidFill>
                <a:effectLst/>
              </a:rPr>
              <a:t>građani</a:t>
            </a:r>
            <a:r>
              <a:rPr lang="en-US" sz="2000" b="1" dirty="0" smtClean="0">
                <a:solidFill>
                  <a:srgbClr val="FFE600"/>
                </a:solidFill>
                <a:effectLst/>
              </a:rPr>
              <a:t>n</a:t>
            </a:r>
            <a:r>
              <a:rPr lang="hr-HR" sz="2000" b="1" dirty="0" smtClean="0">
                <a:solidFill>
                  <a:srgbClr val="FFE600"/>
                </a:solidFill>
                <a:effectLst/>
              </a:rPr>
              <a:t>/građani</a:t>
            </a:r>
            <a:r>
              <a:rPr lang="en-US" sz="2000" b="1" dirty="0" smtClean="0">
                <a:solidFill>
                  <a:srgbClr val="FFE600"/>
                </a:solidFill>
                <a:effectLst/>
              </a:rPr>
              <a:t>”</a:t>
            </a:r>
            <a:r>
              <a:rPr lang="hr-HR" sz="2000" b="1" dirty="0" smtClean="0">
                <a:solidFill>
                  <a:srgbClr val="FFE600"/>
                </a:solidFill>
                <a:effectLst/>
              </a:rPr>
              <a:t> </a:t>
            </a:r>
            <a:r>
              <a:rPr lang="hr-HR" sz="2000" b="1" dirty="0">
                <a:solidFill>
                  <a:srgbClr val="FFE600"/>
                </a:solidFill>
                <a:effectLst/>
              </a:rPr>
              <a:t>– </a:t>
            </a:r>
            <a:r>
              <a:rPr lang="hr-HR" sz="2000" b="1" dirty="0" smtClean="0">
                <a:solidFill>
                  <a:srgbClr val="FFE600"/>
                </a:solidFill>
                <a:effectLst/>
              </a:rPr>
              <a:t>nije pravni pojam! Podvala protuhrvatske anti-elite. </a:t>
            </a:r>
          </a:p>
          <a:p>
            <a:pPr marL="609600" indent="-609600" eaLnBrk="1" hangingPunct="1">
              <a:lnSpc>
                <a:spcPct val="80000"/>
              </a:lnSpc>
              <a:buNone/>
              <a:defRPr/>
            </a:pPr>
            <a:r>
              <a:rPr lang="hr-HR" sz="2000" b="1" u="sng" dirty="0" smtClean="0">
                <a:solidFill>
                  <a:srgbClr val="FFE600"/>
                </a:solidFill>
                <a:effectLst/>
              </a:rPr>
              <a:t>Državljan </a:t>
            </a:r>
            <a:r>
              <a:rPr lang="hr-HR" sz="2000" b="1" dirty="0" smtClean="0">
                <a:solidFill>
                  <a:srgbClr val="FFE600"/>
                </a:solidFill>
                <a:effectLst/>
              </a:rPr>
              <a:t>– pravni pojam. Zakonski  definirani atributi i procedure! Dužnoti i prava, stjecanje i gubitak.</a:t>
            </a:r>
            <a:endParaRPr lang="hr-HR" sz="2000" b="1" dirty="0">
              <a:solidFill>
                <a:srgbClr val="FFE600"/>
              </a:solidFill>
              <a:effectLst/>
            </a:endParaRPr>
          </a:p>
          <a:p>
            <a:pPr marL="1009650" lvl="1" indent="-609600" eaLnBrk="1" hangingPunct="1">
              <a:lnSpc>
                <a:spcPct val="80000"/>
              </a:lnSpc>
              <a:buNone/>
              <a:defRPr/>
            </a:pPr>
            <a:r>
              <a:rPr lang="hr-HR" sz="2000" b="1" dirty="0" smtClean="0">
                <a:solidFill>
                  <a:srgbClr val="FFE600"/>
                </a:solidFill>
                <a:effectLst/>
              </a:rPr>
              <a:t>Dakle, postoje samo </a:t>
            </a:r>
            <a:r>
              <a:rPr lang="hr-HR" sz="2000" b="1" u="sng" dirty="0" smtClean="0">
                <a:solidFill>
                  <a:srgbClr val="FFE600"/>
                </a:solidFill>
                <a:effectLst/>
              </a:rPr>
              <a:t>državljani</a:t>
            </a:r>
            <a:r>
              <a:rPr lang="hr-HR" sz="2000" b="1" dirty="0" smtClean="0">
                <a:solidFill>
                  <a:srgbClr val="FFE600"/>
                </a:solidFill>
                <a:effectLst/>
              </a:rPr>
              <a:t>, a ne </a:t>
            </a:r>
            <a:r>
              <a:rPr lang="en-US" sz="2000" b="1" dirty="0" smtClean="0">
                <a:solidFill>
                  <a:srgbClr val="FFE600"/>
                </a:solidFill>
                <a:effectLst/>
              </a:rPr>
              <a:t>“</a:t>
            </a:r>
            <a:r>
              <a:rPr lang="hr-HR" sz="2000" b="1" dirty="0" smtClean="0">
                <a:solidFill>
                  <a:srgbClr val="FFE600"/>
                </a:solidFill>
                <a:effectLst/>
              </a:rPr>
              <a:t>građani</a:t>
            </a:r>
            <a:r>
              <a:rPr lang="en-US" sz="2000" b="1" dirty="0">
                <a:solidFill>
                  <a:srgbClr val="FFE600"/>
                </a:solidFill>
                <a:effectLst/>
              </a:rPr>
              <a:t>”</a:t>
            </a:r>
            <a:r>
              <a:rPr lang="hr-HR" sz="2000" b="1" dirty="0">
                <a:solidFill>
                  <a:srgbClr val="FFE600"/>
                </a:solidFill>
                <a:effectLst/>
              </a:rPr>
              <a:t> </a:t>
            </a:r>
            <a:r>
              <a:rPr lang="hr-HR" sz="2000" b="1" dirty="0" smtClean="0">
                <a:solidFill>
                  <a:srgbClr val="FFE600"/>
                </a:solidFill>
                <a:effectLst/>
              </a:rPr>
              <a:t>! </a:t>
            </a:r>
          </a:p>
          <a:p>
            <a:pPr marL="1009650" lvl="1" indent="-609600" eaLnBrk="1" hangingPunct="1">
              <a:lnSpc>
                <a:spcPct val="80000"/>
              </a:lnSpc>
              <a:buNone/>
              <a:defRPr/>
            </a:pPr>
            <a:r>
              <a:rPr lang="hr-HR" sz="2000" b="1" dirty="0" smtClean="0">
                <a:solidFill>
                  <a:srgbClr val="FFE600"/>
                </a:solidFill>
                <a:effectLst/>
              </a:rPr>
              <a:t>Svi hrvatski državljani su jednaki u pravima i dužnostima!  </a:t>
            </a:r>
            <a:endParaRPr lang="hr-HR" sz="2000" b="1" dirty="0">
              <a:solidFill>
                <a:srgbClr val="FFE600"/>
              </a:solidFill>
              <a:effectLst/>
            </a:endParaRPr>
          </a:p>
          <a:p>
            <a:pPr marL="609600" indent="-609600" eaLnBrk="1" hangingPunct="1">
              <a:lnSpc>
                <a:spcPct val="80000"/>
              </a:lnSpc>
              <a:buNone/>
              <a:defRPr/>
            </a:pPr>
            <a:r>
              <a:rPr lang="en-US" sz="2000" b="1" dirty="0" smtClean="0">
                <a:solidFill>
                  <a:srgbClr val="FFE600"/>
                </a:solidFill>
                <a:effectLst/>
              </a:rPr>
              <a:t>“</a:t>
            </a:r>
            <a:r>
              <a:rPr lang="hr-HR" sz="2000" b="1" dirty="0" smtClean="0">
                <a:solidFill>
                  <a:srgbClr val="FFE600"/>
                </a:solidFill>
                <a:effectLst/>
              </a:rPr>
              <a:t>Birač/</a:t>
            </a:r>
            <a:r>
              <a:rPr lang="en-US" sz="2000" b="1" dirty="0" err="1" smtClean="0">
                <a:solidFill>
                  <a:srgbClr val="FFE600"/>
                </a:solidFill>
                <a:effectLst/>
              </a:rPr>
              <a:t>bira</a:t>
            </a:r>
            <a:r>
              <a:rPr lang="hr-HR" sz="2000" b="1" dirty="0" smtClean="0">
                <a:solidFill>
                  <a:srgbClr val="FFE600"/>
                </a:solidFill>
                <a:effectLst/>
              </a:rPr>
              <a:t>či</a:t>
            </a:r>
            <a:r>
              <a:rPr lang="en-US" sz="2000" b="1" dirty="0" smtClean="0">
                <a:solidFill>
                  <a:srgbClr val="FFE600"/>
                </a:solidFill>
                <a:effectLst/>
              </a:rPr>
              <a:t>”</a:t>
            </a:r>
            <a:r>
              <a:rPr lang="hr-HR" sz="2000" b="1" dirty="0" smtClean="0">
                <a:solidFill>
                  <a:srgbClr val="FFE600"/>
                </a:solidFill>
                <a:effectLst/>
              </a:rPr>
              <a:t> – Svi/Svaki hrvatski državljan ima pravo birati</a:t>
            </a:r>
            <a:r>
              <a:rPr lang="en-US" sz="2000" b="1" dirty="0" smtClean="0">
                <a:solidFill>
                  <a:srgbClr val="FFE600"/>
                </a:solidFill>
                <a:effectLst/>
              </a:rPr>
              <a:t> </a:t>
            </a:r>
            <a:r>
              <a:rPr lang="hr-HR" sz="2000" b="1" dirty="0" smtClean="0">
                <a:solidFill>
                  <a:srgbClr val="FFE600"/>
                </a:solidFill>
                <a:effectLst/>
              </a:rPr>
              <a:t>i biti biran, dakle je svaki </a:t>
            </a:r>
            <a:r>
              <a:rPr lang="hr-HR" sz="2000" b="1" u="sng" dirty="0" smtClean="0">
                <a:solidFill>
                  <a:srgbClr val="FFE600"/>
                </a:solidFill>
                <a:effectLst/>
              </a:rPr>
              <a:t>državljan</a:t>
            </a:r>
            <a:r>
              <a:rPr lang="hr-HR" sz="2000" b="1" dirty="0" smtClean="0">
                <a:solidFill>
                  <a:srgbClr val="FFE600"/>
                </a:solidFill>
                <a:effectLst/>
              </a:rPr>
              <a:t> ujedno i </a:t>
            </a:r>
            <a:r>
              <a:rPr lang="en-US" sz="2000" b="1" dirty="0" smtClean="0">
                <a:solidFill>
                  <a:srgbClr val="FFE600"/>
                </a:solidFill>
                <a:effectLst/>
              </a:rPr>
              <a:t>“</a:t>
            </a:r>
            <a:r>
              <a:rPr lang="hr-HR" sz="2000" b="1" dirty="0" smtClean="0">
                <a:solidFill>
                  <a:srgbClr val="FFE600"/>
                </a:solidFill>
                <a:effectLst/>
              </a:rPr>
              <a:t>Birač</a:t>
            </a:r>
            <a:r>
              <a:rPr lang="en-US" sz="2000" b="1" dirty="0" smtClean="0">
                <a:solidFill>
                  <a:srgbClr val="FFE600"/>
                </a:solidFill>
                <a:effectLst/>
              </a:rPr>
              <a:t>”</a:t>
            </a:r>
            <a:r>
              <a:rPr lang="hr-HR" sz="2000" b="1" dirty="0" smtClean="0">
                <a:solidFill>
                  <a:srgbClr val="FFE600"/>
                </a:solidFill>
                <a:effectLst/>
              </a:rPr>
              <a:t> </a:t>
            </a:r>
            <a:r>
              <a:rPr lang="hr-HR" sz="2000" b="1" dirty="0">
                <a:solidFill>
                  <a:srgbClr val="FFE600"/>
                </a:solidFill>
                <a:effectLst/>
              </a:rPr>
              <a:t>!  </a:t>
            </a:r>
            <a:endParaRPr lang="hr-HR" sz="2000" b="1" dirty="0" smtClean="0">
              <a:solidFill>
                <a:srgbClr val="FFE600"/>
              </a:solidFill>
              <a:effectLst/>
            </a:endParaRPr>
          </a:p>
          <a:p>
            <a:pPr marL="609600" indent="-609600" eaLnBrk="1" hangingPunct="1">
              <a:lnSpc>
                <a:spcPct val="80000"/>
              </a:lnSpc>
              <a:buNone/>
              <a:defRPr/>
            </a:pPr>
            <a:r>
              <a:rPr lang="en-US" sz="2000" b="1" dirty="0" smtClean="0">
                <a:solidFill>
                  <a:srgbClr val="FFE600"/>
                </a:solidFill>
                <a:effectLst/>
              </a:rPr>
              <a:t>“</a:t>
            </a:r>
            <a:r>
              <a:rPr lang="hr-HR" sz="2000" b="1" dirty="0" smtClean="0">
                <a:solidFill>
                  <a:srgbClr val="FFE600"/>
                </a:solidFill>
                <a:effectLst/>
              </a:rPr>
              <a:t>popis </a:t>
            </a:r>
            <a:r>
              <a:rPr lang="en-US" sz="2000" b="1" dirty="0" err="1" smtClean="0">
                <a:solidFill>
                  <a:srgbClr val="FFE600"/>
                </a:solidFill>
                <a:effectLst/>
              </a:rPr>
              <a:t>bira</a:t>
            </a:r>
            <a:r>
              <a:rPr lang="hr-HR" sz="2000" b="1" dirty="0" smtClean="0">
                <a:solidFill>
                  <a:srgbClr val="FFE600"/>
                </a:solidFill>
                <a:effectLst/>
              </a:rPr>
              <a:t>ča</a:t>
            </a:r>
            <a:r>
              <a:rPr lang="en-US" sz="2000" b="1" dirty="0" smtClean="0">
                <a:solidFill>
                  <a:srgbClr val="FFE600"/>
                </a:solidFill>
                <a:effectLst/>
              </a:rPr>
              <a:t>”</a:t>
            </a:r>
            <a:r>
              <a:rPr lang="hr-HR" sz="2000" b="1" dirty="0" smtClean="0">
                <a:solidFill>
                  <a:srgbClr val="FFE600"/>
                </a:solidFill>
                <a:effectLst/>
              </a:rPr>
              <a:t> </a:t>
            </a:r>
            <a:r>
              <a:rPr lang="hr-HR" sz="2000" b="1" dirty="0">
                <a:solidFill>
                  <a:srgbClr val="FFE600"/>
                </a:solidFill>
                <a:effectLst/>
              </a:rPr>
              <a:t>– </a:t>
            </a:r>
            <a:r>
              <a:rPr lang="hr-HR" sz="2000" b="1" dirty="0" smtClean="0">
                <a:solidFill>
                  <a:srgbClr val="FFE600"/>
                </a:solidFill>
                <a:effectLst/>
              </a:rPr>
              <a:t>???  </a:t>
            </a:r>
            <a:r>
              <a:rPr lang="hr-HR" sz="2000" b="1" i="1" dirty="0" smtClean="0">
                <a:solidFill>
                  <a:srgbClr val="FFE600"/>
                </a:solidFill>
                <a:effectLst/>
              </a:rPr>
              <a:t>Cash memory  </a:t>
            </a:r>
            <a:r>
              <a:rPr lang="hr-HR" sz="2000" b="1" dirty="0" smtClean="0">
                <a:solidFill>
                  <a:srgbClr val="FFE600"/>
                </a:solidFill>
                <a:effectLst/>
              </a:rPr>
              <a:t>skupa svih hrvatskih državljana!     </a:t>
            </a:r>
          </a:p>
          <a:p>
            <a:pPr marL="0" indent="0">
              <a:buNone/>
            </a:pPr>
            <a:endParaRPr lang="hr-HR" sz="2000" b="1" dirty="0" smtClean="0">
              <a:solidFill>
                <a:srgbClr val="FFE600"/>
              </a:solidFill>
              <a:effectLst/>
            </a:endParaRPr>
          </a:p>
          <a:p>
            <a:pPr marL="0" indent="0">
              <a:buNone/>
            </a:pPr>
            <a:r>
              <a:rPr lang="en-US" sz="2000" b="1" dirty="0" smtClean="0">
                <a:solidFill>
                  <a:srgbClr val="FFE600"/>
                </a:solidFill>
                <a:effectLst/>
              </a:rPr>
              <a:t>“ </a:t>
            </a:r>
            <a:r>
              <a:rPr lang="hr-HR" sz="2000" b="1" dirty="0" smtClean="0">
                <a:solidFill>
                  <a:srgbClr val="FFE600"/>
                </a:solidFill>
                <a:effectLst/>
              </a:rPr>
              <a:t>predstavlja </a:t>
            </a:r>
            <a:r>
              <a:rPr lang="hr-HR" sz="2000" b="1" dirty="0">
                <a:solidFill>
                  <a:srgbClr val="FFE600"/>
                </a:solidFill>
                <a:effectLst/>
              </a:rPr>
              <a:t>i </a:t>
            </a:r>
            <a:r>
              <a:rPr lang="hr-HR" sz="2000" b="1" dirty="0" smtClean="0">
                <a:solidFill>
                  <a:srgbClr val="FFE600"/>
                </a:solidFill>
                <a:effectLst/>
              </a:rPr>
              <a:t>zastupa</a:t>
            </a:r>
            <a:r>
              <a:rPr lang="en-US" sz="2000" b="1" dirty="0" smtClean="0">
                <a:solidFill>
                  <a:srgbClr val="FFE600"/>
                </a:solidFill>
                <a:effectLst/>
              </a:rPr>
              <a:t>”</a:t>
            </a:r>
            <a:r>
              <a:rPr lang="hr-HR" sz="2000" b="1" dirty="0" smtClean="0">
                <a:solidFill>
                  <a:srgbClr val="FFE600"/>
                </a:solidFill>
                <a:effectLst/>
              </a:rPr>
              <a:t> – kao i miss Hrvatske, nogometaši, rukometaši </a:t>
            </a:r>
          </a:p>
          <a:p>
            <a:pPr marL="0" indent="0">
              <a:buNone/>
            </a:pPr>
            <a:r>
              <a:rPr lang="en-US" sz="2000" b="1" dirty="0">
                <a:solidFill>
                  <a:srgbClr val="FFE600"/>
                </a:solidFill>
                <a:effectLst/>
              </a:rPr>
              <a:t>“ </a:t>
            </a:r>
            <a:r>
              <a:rPr lang="hr-HR" sz="2000" b="1" dirty="0" smtClean="0">
                <a:solidFill>
                  <a:srgbClr val="FFE600"/>
                </a:solidFill>
                <a:effectLst/>
              </a:rPr>
              <a:t>brine se</a:t>
            </a:r>
            <a:r>
              <a:rPr lang="en-US" sz="2000" b="1" dirty="0" smtClean="0">
                <a:solidFill>
                  <a:srgbClr val="FFE600"/>
                </a:solidFill>
                <a:effectLst/>
              </a:rPr>
              <a:t>”</a:t>
            </a:r>
            <a:r>
              <a:rPr lang="hr-HR" sz="2000" b="1" dirty="0" smtClean="0">
                <a:solidFill>
                  <a:srgbClr val="FFE600"/>
                </a:solidFill>
                <a:effectLst/>
              </a:rPr>
              <a:t> – tko i kako mjeri </a:t>
            </a:r>
            <a:r>
              <a:rPr lang="en-US" sz="2000" b="1" dirty="0" smtClean="0">
                <a:solidFill>
                  <a:srgbClr val="FFE600"/>
                </a:solidFill>
                <a:effectLst/>
              </a:rPr>
              <a:t>“</a:t>
            </a:r>
            <a:r>
              <a:rPr lang="hr-HR" sz="2000" b="1" dirty="0" smtClean="0">
                <a:solidFill>
                  <a:srgbClr val="FFE600"/>
                </a:solidFill>
                <a:effectLst/>
              </a:rPr>
              <a:t>brigu</a:t>
            </a:r>
            <a:r>
              <a:rPr lang="en-US" sz="2000" b="1" dirty="0" smtClean="0">
                <a:solidFill>
                  <a:srgbClr val="FFE600"/>
                </a:solidFill>
                <a:effectLst/>
              </a:rPr>
              <a:t>”</a:t>
            </a:r>
            <a:r>
              <a:rPr lang="hr-HR" sz="2000" b="1" dirty="0" smtClean="0">
                <a:solidFill>
                  <a:srgbClr val="FFE600"/>
                </a:solidFill>
                <a:effectLst/>
              </a:rPr>
              <a:t> Predsjednika RH?</a:t>
            </a:r>
            <a:endParaRPr lang="en-US" sz="2000" b="1" dirty="0">
              <a:solidFill>
                <a:srgbClr val="FFE600"/>
              </a:solidFill>
              <a:effectLst/>
            </a:endParaRPr>
          </a:p>
          <a:p>
            <a:pPr marL="0" indent="0">
              <a:buNone/>
            </a:pPr>
            <a:r>
              <a:rPr lang="en-US" sz="2000" b="1" dirty="0" smtClean="0">
                <a:solidFill>
                  <a:srgbClr val="FFE600"/>
                </a:solidFill>
                <a:effectLst/>
              </a:rPr>
              <a:t>“ </a:t>
            </a:r>
            <a:r>
              <a:rPr lang="hr-HR" sz="2000" b="1" dirty="0" smtClean="0">
                <a:solidFill>
                  <a:srgbClr val="FFE600"/>
                </a:solidFill>
                <a:effectLst/>
              </a:rPr>
              <a:t>odgovara</a:t>
            </a:r>
            <a:r>
              <a:rPr lang="en-US" sz="2000" b="1" dirty="0" smtClean="0">
                <a:solidFill>
                  <a:srgbClr val="FFE600"/>
                </a:solidFill>
                <a:effectLst/>
              </a:rPr>
              <a:t>”</a:t>
            </a:r>
            <a:r>
              <a:rPr lang="hr-HR" sz="2000" b="1" dirty="0" smtClean="0">
                <a:solidFill>
                  <a:srgbClr val="FFE600"/>
                </a:solidFill>
                <a:effectLst/>
              </a:rPr>
              <a:t> – tko odgovara za Dunavske Ade, Savudrijsku Valu,   </a:t>
            </a:r>
            <a:endParaRPr lang="en-US" sz="2000" b="1" dirty="0" smtClean="0">
              <a:solidFill>
                <a:srgbClr val="FFE600"/>
              </a:solidFill>
              <a:effectLst/>
            </a:endParaRPr>
          </a:p>
          <a:p>
            <a:pPr algn="ctr" eaLnBrk="1" hangingPunct="1">
              <a:buClr>
                <a:srgbClr val="FFCC00"/>
              </a:buClr>
              <a:defRPr/>
            </a:pP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15</a:t>
            </a:fld>
            <a:endParaRPr lang="en-US"/>
          </a:p>
        </p:txBody>
      </p:sp>
    </p:spTree>
    <p:extLst>
      <p:ext uri="{BB962C8B-B14F-4D97-AF65-F5344CB8AC3E}">
        <p14:creationId xmlns:p14="http://schemas.microsoft.com/office/powerpoint/2010/main" val="1576907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smtClean="0">
                <a:solidFill>
                  <a:srgbClr val="FF0000"/>
                </a:solidFill>
              </a:rPr>
              <a:t>Terminologija:primjer</a:t>
            </a:r>
            <a:endParaRPr lang="en-US" dirty="0">
              <a:solidFill>
                <a:srgbClr val="FF0000"/>
              </a:solidFill>
            </a:endParaRPr>
          </a:p>
        </p:txBody>
      </p:sp>
      <p:sp>
        <p:nvSpPr>
          <p:cNvPr id="3" name="Content Placeholder 2"/>
          <p:cNvSpPr>
            <a:spLocks noGrp="1"/>
          </p:cNvSpPr>
          <p:nvPr>
            <p:ph idx="1"/>
          </p:nvPr>
        </p:nvSpPr>
        <p:spPr/>
        <p:txBody>
          <a:bodyPr/>
          <a:lstStyle/>
          <a:p>
            <a:pPr marL="0" indent="0" algn="ctr">
              <a:buNone/>
            </a:pPr>
            <a:r>
              <a:rPr lang="hr-HR" sz="2800" b="1" dirty="0">
                <a:effectLst/>
              </a:rPr>
              <a:t>I. IZVORIŠNE OSNOVE</a:t>
            </a:r>
            <a:endParaRPr lang="hr-HR" sz="2800" dirty="0" smtClean="0">
              <a:effectLst/>
            </a:endParaRPr>
          </a:p>
          <a:p>
            <a:r>
              <a:rPr lang="hr-HR" dirty="0" smtClean="0">
                <a:effectLst/>
              </a:rPr>
              <a:t>... nacionalnih </a:t>
            </a:r>
            <a:r>
              <a:rPr lang="hr-HR" dirty="0">
                <a:effectLst/>
              </a:rPr>
              <a:t>manjina: </a:t>
            </a:r>
            <a:r>
              <a:rPr lang="hr-HR" dirty="0" smtClean="0">
                <a:effectLst/>
              </a:rPr>
              <a:t>..., </a:t>
            </a:r>
            <a:r>
              <a:rPr lang="hr-HR" dirty="0">
                <a:effectLst/>
              </a:rPr>
              <a:t>Čeha, Slovaka, </a:t>
            </a:r>
            <a:r>
              <a:rPr lang="hr-HR" dirty="0" smtClean="0">
                <a:effectLst/>
              </a:rPr>
              <a:t>... Turaka</a:t>
            </a:r>
            <a:r>
              <a:rPr lang="hr-HR" dirty="0">
                <a:effectLst/>
              </a:rPr>
              <a:t>, Vlaha, </a:t>
            </a:r>
            <a:r>
              <a:rPr lang="hr-HR" dirty="0" smtClean="0">
                <a:effectLst/>
              </a:rPr>
              <a:t>... </a:t>
            </a:r>
            <a:r>
              <a:rPr lang="hr-HR" dirty="0">
                <a:effectLst/>
              </a:rPr>
              <a:t>i drugih, koji su njezini </a:t>
            </a:r>
            <a:r>
              <a:rPr lang="hr-HR" u="sng" dirty="0">
                <a:effectLst/>
              </a:rPr>
              <a:t>državljani</a:t>
            </a:r>
            <a:r>
              <a:rPr lang="hr-HR" dirty="0">
                <a:effectLst/>
              </a:rPr>
              <a:t>, kojima se jamči ravnopravnost s </a:t>
            </a:r>
            <a:r>
              <a:rPr lang="hr-HR" u="sng" dirty="0">
                <a:solidFill>
                  <a:srgbClr val="FF9900"/>
                </a:solidFill>
                <a:effectLst/>
              </a:rPr>
              <a:t>građanima hrvatske </a:t>
            </a:r>
            <a:r>
              <a:rPr lang="hr-HR" u="sng" dirty="0" smtClean="0">
                <a:solidFill>
                  <a:srgbClr val="FF9900"/>
                </a:solidFill>
                <a:effectLst/>
              </a:rPr>
              <a:t>narodnosti</a:t>
            </a:r>
            <a:r>
              <a:rPr lang="hr-HR" u="sng" dirty="0" smtClean="0">
                <a:solidFill>
                  <a:srgbClr val="FF0000"/>
                </a:solidFill>
                <a:effectLst/>
              </a:rPr>
              <a:t>*</a:t>
            </a:r>
          </a:p>
          <a:p>
            <a:endParaRPr lang="hr-HR" u="sng" dirty="0">
              <a:solidFill>
                <a:srgbClr val="FF0000"/>
              </a:solidFill>
              <a:effectLst/>
            </a:endParaRPr>
          </a:p>
          <a:p>
            <a:pPr marL="0" indent="0">
              <a:buNone/>
            </a:pPr>
            <a:r>
              <a:rPr lang="hr-HR" sz="2400" dirty="0" smtClean="0">
                <a:solidFill>
                  <a:srgbClr val="FF0000"/>
                </a:solidFill>
                <a:effectLst/>
              </a:rPr>
              <a:t>*) Dakle, Hrvati su </a:t>
            </a:r>
            <a:r>
              <a:rPr lang="en-US" sz="2400" dirty="0" smtClean="0">
                <a:solidFill>
                  <a:srgbClr val="FF0000"/>
                </a:solidFill>
                <a:effectLst/>
              </a:rPr>
              <a:t>“</a:t>
            </a:r>
            <a:r>
              <a:rPr lang="hr-HR" sz="2400" u="sng" dirty="0">
                <a:solidFill>
                  <a:srgbClr val="FF0000"/>
                </a:solidFill>
                <a:effectLst/>
              </a:rPr>
              <a:t>hrvatske narodnosti</a:t>
            </a:r>
            <a:r>
              <a:rPr lang="en-US" sz="2400" dirty="0" smtClean="0">
                <a:solidFill>
                  <a:srgbClr val="FF0000"/>
                </a:solidFill>
                <a:effectLst/>
              </a:rPr>
              <a:t>”</a:t>
            </a:r>
            <a:r>
              <a:rPr lang="hr-HR" sz="2400" dirty="0" smtClean="0">
                <a:solidFill>
                  <a:srgbClr val="FF0000"/>
                </a:solidFill>
                <a:effectLst/>
              </a:rPr>
              <a:t>, a etničke manjine su </a:t>
            </a:r>
            <a:r>
              <a:rPr lang="en-US" sz="2400" dirty="0" smtClean="0">
                <a:solidFill>
                  <a:srgbClr val="FF0000"/>
                </a:solidFill>
                <a:effectLst/>
              </a:rPr>
              <a:t>“</a:t>
            </a:r>
            <a:r>
              <a:rPr lang="hr-HR" sz="2400" u="sng" dirty="0" smtClean="0">
                <a:solidFill>
                  <a:srgbClr val="FF0000"/>
                </a:solidFill>
                <a:effectLst/>
              </a:rPr>
              <a:t>nacionalne manjine</a:t>
            </a:r>
            <a:r>
              <a:rPr lang="en-US" sz="2400" dirty="0" smtClean="0">
                <a:solidFill>
                  <a:srgbClr val="FF0000"/>
                </a:solidFill>
                <a:effectLst/>
              </a:rPr>
              <a:t>”</a:t>
            </a:r>
            <a:r>
              <a:rPr lang="hr-HR" sz="2400" dirty="0" smtClean="0">
                <a:solidFill>
                  <a:srgbClr val="FF0000"/>
                </a:solidFill>
                <a:effectLst/>
              </a:rPr>
              <a:t>!!!!</a:t>
            </a:r>
            <a:endParaRPr lang="en-US" sz="2400" dirty="0">
              <a:solidFill>
                <a:srgbClr val="FF0000"/>
              </a:solidFill>
            </a:endParaRPr>
          </a:p>
        </p:txBody>
      </p:sp>
      <p:sp>
        <p:nvSpPr>
          <p:cNvPr id="4" name="Slide Number Placeholder 3"/>
          <p:cNvSpPr>
            <a:spLocks noGrp="1"/>
          </p:cNvSpPr>
          <p:nvPr>
            <p:ph type="sldNum" sz="quarter" idx="11"/>
          </p:nvPr>
        </p:nvSpPr>
        <p:spPr/>
        <p:txBody>
          <a:bodyPr/>
          <a:lstStyle/>
          <a:p>
            <a:pPr>
              <a:defRPr/>
            </a:pPr>
            <a:fld id="{9518D3C7-563F-4903-B91B-E49FEA2EEEF4}" type="slidenum">
              <a:rPr lang="en-US" smtClean="0"/>
              <a:pPr>
                <a:defRPr/>
              </a:pPr>
              <a:t>16</a:t>
            </a:fld>
            <a:endParaRPr lang="en-US"/>
          </a:p>
        </p:txBody>
      </p:sp>
    </p:spTree>
    <p:extLst>
      <p:ext uri="{BB962C8B-B14F-4D97-AF65-F5344CB8AC3E}">
        <p14:creationId xmlns:p14="http://schemas.microsoft.com/office/powerpoint/2010/main" val="2873433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en-US" sz="4800" dirty="0" err="1" smtClean="0">
                <a:solidFill>
                  <a:srgbClr val="FF0000"/>
                </a:solidFill>
              </a:rPr>
              <a:t>Konsistentnost</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indent="0" algn="ctr">
              <a:buNone/>
            </a:pPr>
            <a:r>
              <a:rPr lang="hr-HR" sz="2000" dirty="0">
                <a:effectLst/>
              </a:rPr>
              <a:t>Članak 86</a:t>
            </a:r>
            <a:r>
              <a:rPr lang="hr-HR" sz="2000" dirty="0" smtClean="0">
                <a:effectLst/>
              </a:rPr>
              <a:t>. (stari)</a:t>
            </a:r>
            <a:endParaRPr lang="en-US" sz="2000" dirty="0">
              <a:effectLst/>
            </a:endParaRPr>
          </a:p>
          <a:p>
            <a:r>
              <a:rPr lang="hr-HR" sz="2000" dirty="0">
                <a:effectLst/>
              </a:rPr>
              <a:t>Hrvatski sabor može raspisati referendum o prijedlogu za pro­mjenu Ustava, o prijedlogu zakona ili o drugom pitanju iz svog djelokruga.</a:t>
            </a:r>
            <a:endParaRPr lang="en-US" sz="2000" dirty="0">
              <a:effectLst/>
            </a:endParaRPr>
          </a:p>
          <a:p>
            <a:pPr marL="0" indent="0" algn="ctr">
              <a:buNone/>
            </a:pPr>
            <a:r>
              <a:rPr lang="en-US" sz="2000" dirty="0" err="1"/>
              <a:t>Clanak</a:t>
            </a:r>
            <a:r>
              <a:rPr lang="en-US" sz="2000" dirty="0"/>
              <a:t> 86</a:t>
            </a:r>
            <a:r>
              <a:rPr lang="en-US" sz="2000" dirty="0" smtClean="0"/>
              <a:t>.</a:t>
            </a:r>
            <a:r>
              <a:rPr lang="hr-HR" sz="2000" dirty="0" smtClean="0"/>
              <a:t>(novi)</a:t>
            </a:r>
            <a:endParaRPr lang="en-US" sz="2000" dirty="0"/>
          </a:p>
          <a:p>
            <a:r>
              <a:rPr lang="en-US" sz="2000" dirty="0" err="1"/>
              <a:t>Zastupnici</a:t>
            </a:r>
            <a:r>
              <a:rPr lang="en-US" sz="2000" dirty="0"/>
              <a:t> </a:t>
            </a:r>
            <a:r>
              <a:rPr lang="en-US" sz="2000" dirty="0" err="1"/>
              <a:t>Hrvatskoga</a:t>
            </a:r>
            <a:r>
              <a:rPr lang="en-US" sz="2000" dirty="0"/>
              <a:t> </a:t>
            </a:r>
            <a:r>
              <a:rPr lang="en-US" sz="2000" dirty="0" err="1"/>
              <a:t>sabora</a:t>
            </a:r>
            <a:r>
              <a:rPr lang="en-US" sz="2000" dirty="0"/>
              <a:t> </a:t>
            </a:r>
            <a:r>
              <a:rPr lang="en-US" sz="2000" dirty="0" err="1"/>
              <a:t>imaju</a:t>
            </a:r>
            <a:r>
              <a:rPr lang="en-US" sz="2000" dirty="0"/>
              <a:t> </a:t>
            </a:r>
            <a:r>
              <a:rPr lang="en-US" sz="2000" dirty="0" err="1"/>
              <a:t>pravo</a:t>
            </a:r>
            <a:r>
              <a:rPr lang="en-US" sz="2000" dirty="0"/>
              <a:t> </a:t>
            </a:r>
            <a:r>
              <a:rPr lang="en-US" sz="2000" dirty="0" err="1"/>
              <a:t>postavljati</a:t>
            </a:r>
            <a:r>
              <a:rPr lang="en-US" sz="2000" dirty="0"/>
              <a:t> </a:t>
            </a:r>
            <a:r>
              <a:rPr lang="en-US" sz="2000" dirty="0" err="1"/>
              <a:t>Vladi</a:t>
            </a:r>
            <a:r>
              <a:rPr lang="en-US" sz="2000" dirty="0"/>
              <a:t> </a:t>
            </a:r>
            <a:r>
              <a:rPr lang="en-US" sz="2000" dirty="0" err="1"/>
              <a:t>Republike</a:t>
            </a:r>
            <a:endParaRPr lang="en-US" sz="2000" dirty="0"/>
          </a:p>
          <a:p>
            <a:r>
              <a:rPr lang="pl-PL" sz="2000" dirty="0"/>
              <a:t>Hrvatske i pojedinim ministrima zastupnicka pitanja.</a:t>
            </a:r>
            <a:endParaRPr lang="en-US" sz="2000" b="1" dirty="0">
              <a:solidFill>
                <a:srgbClr val="FF9900"/>
              </a:solidFill>
            </a:endParaRPr>
          </a:p>
          <a:p>
            <a:pPr marL="0" lvl="0" indent="0" algn="ctr">
              <a:buClr>
                <a:srgbClr val="FFCC00"/>
              </a:buClr>
              <a:buNone/>
            </a:pPr>
            <a:r>
              <a:rPr lang="hr-HR" sz="2000" dirty="0" smtClean="0">
                <a:solidFill>
                  <a:srgbClr val="FFFFFF"/>
                </a:solidFill>
                <a:effectLst/>
              </a:rPr>
              <a:t>Članak 8</a:t>
            </a:r>
            <a:r>
              <a:rPr lang="en-US" sz="2000" dirty="0" smtClean="0">
                <a:solidFill>
                  <a:srgbClr val="FFFFFF"/>
                </a:solidFill>
                <a:effectLst/>
              </a:rPr>
              <a:t>7</a:t>
            </a:r>
            <a:r>
              <a:rPr lang="hr-HR" sz="2000" dirty="0" smtClean="0">
                <a:solidFill>
                  <a:srgbClr val="FFFFFF"/>
                </a:solidFill>
                <a:effectLst/>
              </a:rPr>
              <a:t>.(novi)</a:t>
            </a:r>
            <a:endParaRPr lang="en-US" sz="2000" dirty="0" smtClean="0">
              <a:solidFill>
                <a:srgbClr val="FFFFFF"/>
              </a:solidFill>
              <a:effectLst/>
            </a:endParaRPr>
          </a:p>
          <a:p>
            <a:pPr marL="990600" lvl="1" indent="-533400" eaLnBrk="1" hangingPunct="1">
              <a:lnSpc>
                <a:spcPct val="80000"/>
              </a:lnSpc>
              <a:buFont typeface="Wingdings" pitchFamily="2" charset="2"/>
              <a:buNone/>
              <a:defRPr/>
            </a:pPr>
            <a:r>
              <a:rPr lang="en-US" b="1" dirty="0" smtClean="0"/>
              <a:t>Na </a:t>
            </a:r>
            <a:r>
              <a:rPr lang="en-US" b="1" dirty="0" err="1" smtClean="0"/>
              <a:t>referendumu</a:t>
            </a:r>
            <a:r>
              <a:rPr lang="en-US" b="1" dirty="0" smtClean="0"/>
              <a:t> se </a:t>
            </a:r>
            <a:r>
              <a:rPr lang="en-US" b="1" dirty="0" err="1" smtClean="0"/>
              <a:t>odlu</a:t>
            </a:r>
            <a:r>
              <a:rPr lang="hr-HR" b="1" dirty="0" smtClean="0"/>
              <a:t>č</a:t>
            </a:r>
            <a:r>
              <a:rPr lang="en-US" b="1" dirty="0" err="1" smtClean="0"/>
              <a:t>uje</a:t>
            </a:r>
            <a:r>
              <a:rPr lang="en-US" b="1" dirty="0" smtClean="0"/>
              <a:t> </a:t>
            </a:r>
            <a:r>
              <a:rPr lang="en-US" b="1" dirty="0" err="1" smtClean="0"/>
              <a:t>ve</a:t>
            </a:r>
            <a:r>
              <a:rPr lang="hr-HR" b="1" dirty="0" smtClean="0"/>
              <a:t>ć</a:t>
            </a:r>
            <a:r>
              <a:rPr lang="en-US" b="1" dirty="0" err="1" smtClean="0"/>
              <a:t>inom</a:t>
            </a:r>
            <a:r>
              <a:rPr lang="en-US" b="1" dirty="0" smtClean="0"/>
              <a:t> </a:t>
            </a:r>
            <a:r>
              <a:rPr lang="hr-HR" b="1" dirty="0" smtClean="0"/>
              <a:t>birača koji su pristupili referendumu.</a:t>
            </a:r>
            <a:endParaRPr lang="en-US" b="1" dirty="0"/>
          </a:p>
          <a:p>
            <a:pPr marL="990600" lvl="1" indent="-533400" eaLnBrk="1" hangingPunct="1">
              <a:lnSpc>
                <a:spcPct val="80000"/>
              </a:lnSpc>
              <a:buFont typeface="Wingdings" pitchFamily="2" charset="2"/>
              <a:buNone/>
              <a:defRPr/>
            </a:pPr>
            <a:r>
              <a:rPr lang="hr-HR" b="1" dirty="0" smtClean="0">
                <a:solidFill>
                  <a:srgbClr val="FFC000"/>
                </a:solidFill>
              </a:rPr>
              <a:t>Dakle, ako pristupe trojica, dvojica su dovoljna da, recimo, se </a:t>
            </a:r>
            <a:r>
              <a:rPr lang="en-US" b="1" dirty="0" smtClean="0">
                <a:solidFill>
                  <a:srgbClr val="FFC000"/>
                </a:solidFill>
              </a:rPr>
              <a:t>“</a:t>
            </a:r>
            <a:r>
              <a:rPr lang="en-US" b="1" dirty="0" err="1" smtClean="0">
                <a:solidFill>
                  <a:srgbClr val="FFC000"/>
                </a:solidFill>
              </a:rPr>
              <a:t>presajedinimo</a:t>
            </a:r>
            <a:r>
              <a:rPr lang="en-US" b="1" dirty="0" smtClean="0">
                <a:solidFill>
                  <a:srgbClr val="FFC000"/>
                </a:solidFill>
              </a:rPr>
              <a:t>”</a:t>
            </a:r>
            <a:r>
              <a:rPr lang="hr-HR" b="1" dirty="0" smtClean="0">
                <a:solidFill>
                  <a:srgbClr val="FFC000"/>
                </a:solidFill>
              </a:rPr>
              <a:t> s balkanskom republikom ...</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17</a:t>
            </a:fld>
            <a:endParaRPr lang="en-US"/>
          </a:p>
        </p:txBody>
      </p:sp>
    </p:spTree>
    <p:extLst>
      <p:ext uri="{BB962C8B-B14F-4D97-AF65-F5344CB8AC3E}">
        <p14:creationId xmlns:p14="http://schemas.microsoft.com/office/powerpoint/2010/main" val="1150114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(ne)preglednosti i netočnost</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r>
              <a:rPr lang="hr-HR" sz="2400" dirty="0" smtClean="0">
                <a:effectLst/>
              </a:rPr>
              <a:t>Nema broja/oznake revizije</a:t>
            </a:r>
          </a:p>
          <a:p>
            <a:r>
              <a:rPr lang="hr-HR" sz="2400" dirty="0" smtClean="0">
                <a:effectLst/>
              </a:rPr>
              <a:t>Nema broja stranice</a:t>
            </a:r>
          </a:p>
          <a:p>
            <a:r>
              <a:rPr lang="hr-HR" sz="2400" dirty="0" smtClean="0">
                <a:effectLst/>
              </a:rPr>
              <a:t>Nema header/footer</a:t>
            </a:r>
          </a:p>
          <a:p>
            <a:r>
              <a:rPr lang="hr-HR" sz="2400" dirty="0" smtClean="0">
                <a:effectLst/>
              </a:rPr>
              <a:t>Nema broj linije (Line number)</a:t>
            </a:r>
          </a:p>
          <a:p>
            <a:r>
              <a:rPr lang="hr-HR" sz="2400" dirty="0" smtClean="0">
                <a:effectLst/>
              </a:rPr>
              <a:t>Na (PDF) linku: (NN 85/10)</a:t>
            </a:r>
          </a:p>
          <a:p>
            <a:r>
              <a:rPr lang="hr-HR" sz="2400" dirty="0">
                <a:effectLst/>
              </a:rPr>
              <a:t>U PDF-u: </a:t>
            </a:r>
            <a:r>
              <a:rPr lang="pl-PL" sz="2400" dirty="0"/>
              <a:t>(»Narodne novine« br. 56/90, 135/97, 8/98 – procišceni tekst, 113/2000, 124/2000 – procišceni tekst, 28/2001, 41/2001 – procišceni tekst, </a:t>
            </a:r>
            <a:r>
              <a:rPr lang="en-US" sz="2400" dirty="0"/>
              <a:t>55/2001 – </a:t>
            </a:r>
            <a:r>
              <a:rPr lang="en-US" sz="2400" dirty="0" err="1"/>
              <a:t>ispravak</a:t>
            </a:r>
            <a:r>
              <a:rPr lang="en-US" sz="2400" dirty="0"/>
              <a:t>)</a:t>
            </a:r>
            <a:endParaRPr lang="hr-HR" sz="2400" dirty="0"/>
          </a:p>
          <a:p>
            <a:r>
              <a:rPr lang="pl-PL" sz="2000" dirty="0" smtClean="0"/>
              <a:t>U PDF-u:* </a:t>
            </a:r>
            <a:r>
              <a:rPr lang="pl-PL" sz="2000" dirty="0"/>
              <a:t>Članak 87. označen je u NN 76/10. kao "članak 86." </a:t>
            </a:r>
            <a:endParaRPr lang="en-US" sz="2000" dirty="0">
              <a:effectLst/>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18</a:t>
            </a:fld>
            <a:endParaRPr lang="en-US"/>
          </a:p>
        </p:txBody>
      </p:sp>
    </p:spTree>
    <p:extLst>
      <p:ext uri="{BB962C8B-B14F-4D97-AF65-F5344CB8AC3E}">
        <p14:creationId xmlns:p14="http://schemas.microsoft.com/office/powerpoint/2010/main" val="6911125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173162"/>
          </a:xfrm>
        </p:spPr>
        <p:txBody>
          <a:bodyPr/>
          <a:lstStyle/>
          <a:p>
            <a:pPr eaLnBrk="1" hangingPunct="1">
              <a:defRPr/>
            </a:pPr>
            <a:r>
              <a:rPr lang="hr-HR" sz="4800" dirty="0" smtClean="0">
                <a:solidFill>
                  <a:srgbClr val="FF0000"/>
                </a:solidFill>
              </a:rPr>
              <a:t>Kontradikcija:Nejednakost</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9530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indent="0" algn="ctr">
              <a:buNone/>
            </a:pPr>
            <a:r>
              <a:rPr lang="hr-HR" sz="2400" dirty="0" smtClean="0">
                <a:effectLst/>
              </a:rPr>
              <a:t>Članak 45.</a:t>
            </a:r>
            <a:r>
              <a:rPr lang="hr-HR" sz="2000" dirty="0" smtClean="0">
                <a:effectLst/>
              </a:rPr>
              <a:t> </a:t>
            </a:r>
            <a:endParaRPr lang="en-US" sz="2000" dirty="0" smtClean="0">
              <a:effectLst/>
            </a:endParaRPr>
          </a:p>
          <a:p>
            <a:r>
              <a:rPr lang="hr-HR" sz="2400" dirty="0" smtClean="0">
                <a:effectLst/>
              </a:rPr>
              <a:t>Hrvatski </a:t>
            </a:r>
            <a:r>
              <a:rPr lang="hr-HR" sz="2400" dirty="0">
                <a:effectLst/>
              </a:rPr>
              <a:t>državljani imaju </a:t>
            </a:r>
            <a:r>
              <a:rPr lang="hr-HR" sz="2400" u="sng" dirty="0">
                <a:effectLst/>
              </a:rPr>
              <a:t>opće i jednako biračko pravo </a:t>
            </a:r>
            <a:r>
              <a:rPr lang="hr-HR" sz="2400" dirty="0">
                <a:effectLst/>
              </a:rPr>
              <a:t>s navršenih 18 godina u skladu sa zakonom. Biračko se pravo ostvaruje na neposrednim izborima tajnim glasovanjem.</a:t>
            </a:r>
            <a:endParaRPr lang="en-US" sz="2400" dirty="0">
              <a:effectLst/>
            </a:endParaRPr>
          </a:p>
          <a:p>
            <a:r>
              <a:rPr lang="hr-HR" sz="2400" dirty="0">
                <a:solidFill>
                  <a:srgbClr val="FFE600"/>
                </a:solidFill>
                <a:effectLst/>
              </a:rPr>
              <a:t>U izborima za </a:t>
            </a:r>
            <a:r>
              <a:rPr lang="hr-HR" sz="2400" u="sng" dirty="0">
                <a:solidFill>
                  <a:srgbClr val="FFE600"/>
                </a:solidFill>
                <a:effectLst/>
              </a:rPr>
              <a:t>Hrvatski sabor i Predsjednika </a:t>
            </a:r>
            <a:r>
              <a:rPr lang="hr-HR" sz="2400" u="sng" dirty="0" smtClean="0">
                <a:solidFill>
                  <a:srgbClr val="FFE600"/>
                </a:solidFill>
                <a:effectLst/>
              </a:rPr>
              <a:t>Republike </a:t>
            </a:r>
            <a:r>
              <a:rPr lang="hr-HR" sz="2400" u="sng" dirty="0" smtClean="0">
                <a:solidFill>
                  <a:srgbClr val="FF0000"/>
                </a:solidFill>
                <a:effectLst/>
              </a:rPr>
              <a:t>* </a:t>
            </a:r>
            <a:r>
              <a:rPr lang="hr-HR" sz="2400" dirty="0" smtClean="0">
                <a:solidFill>
                  <a:srgbClr val="FFE600"/>
                </a:solidFill>
                <a:effectLst/>
              </a:rPr>
              <a:t>ostvarivanje </a:t>
            </a:r>
            <a:r>
              <a:rPr lang="hr-HR" sz="2400" dirty="0">
                <a:solidFill>
                  <a:srgbClr val="FFE600"/>
                </a:solidFill>
                <a:effectLst/>
              </a:rPr>
              <a:t>biračkog prava Republika Hrvatska osigurava </a:t>
            </a:r>
            <a:r>
              <a:rPr lang="hr-HR" sz="2400" u="sng" dirty="0">
                <a:solidFill>
                  <a:srgbClr val="FFE600"/>
                </a:solidFill>
                <a:effectLst/>
              </a:rPr>
              <a:t>i svojim državljanima koji se u doba izbora zateknu izvan njezinih </a:t>
            </a:r>
            <a:r>
              <a:rPr lang="hr-HR" sz="2400" u="sng" dirty="0" smtClean="0">
                <a:solidFill>
                  <a:srgbClr val="FFE600"/>
                </a:solidFill>
                <a:effectLst/>
              </a:rPr>
              <a:t>granica</a:t>
            </a:r>
            <a:r>
              <a:rPr lang="hr-HR" sz="2400" u="sng" dirty="0" smtClean="0">
                <a:solidFill>
                  <a:srgbClr val="FF0000"/>
                </a:solidFill>
                <a:effectLst/>
              </a:rPr>
              <a:t>** </a:t>
            </a:r>
            <a:r>
              <a:rPr lang="hr-HR" sz="2400" dirty="0" smtClean="0">
                <a:solidFill>
                  <a:srgbClr val="FFE600"/>
                </a:solidFill>
                <a:effectLst/>
              </a:rPr>
              <a:t>tako </a:t>
            </a:r>
            <a:r>
              <a:rPr lang="hr-HR" sz="2400" dirty="0">
                <a:solidFill>
                  <a:srgbClr val="FFE600"/>
                </a:solidFill>
                <a:effectLst/>
              </a:rPr>
              <a:t>da mogu glasovati i u državama u </a:t>
            </a:r>
            <a:r>
              <a:rPr lang="hr-HR" sz="2400" dirty="0" smtClean="0">
                <a:solidFill>
                  <a:srgbClr val="FFE600"/>
                </a:solidFill>
                <a:effectLst/>
              </a:rPr>
              <a:t>kojim ...</a:t>
            </a:r>
          </a:p>
          <a:p>
            <a:pPr marL="0" indent="0">
              <a:buNone/>
            </a:pPr>
            <a:r>
              <a:rPr lang="hr-HR" sz="2400" dirty="0" smtClean="0">
                <a:solidFill>
                  <a:srgbClr val="FF0000"/>
                </a:solidFill>
                <a:effectLst/>
              </a:rPr>
              <a:t>*) A referendum????!!!!! A lokalni izbori!?</a:t>
            </a:r>
          </a:p>
          <a:p>
            <a:pPr marL="0" indent="0">
              <a:buNone/>
            </a:pPr>
            <a:r>
              <a:rPr lang="hr-HR" sz="2400" dirty="0" smtClean="0">
                <a:solidFill>
                  <a:srgbClr val="FF0000"/>
                </a:solidFill>
                <a:effectLst/>
              </a:rPr>
              <a:t>**) Ako je univerzalno onda je ovo suvišno i ne spada u Ustav! </a:t>
            </a:r>
            <a:endParaRPr lang="en-US" sz="2400" dirty="0">
              <a:solidFill>
                <a:srgbClr val="FF0000"/>
              </a:solidFill>
              <a:effectLst/>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19</a:t>
            </a:fld>
            <a:endParaRPr lang="en-US"/>
          </a:p>
        </p:txBody>
      </p:sp>
    </p:spTree>
    <p:extLst>
      <p:ext uri="{BB962C8B-B14F-4D97-AF65-F5344CB8AC3E}">
        <p14:creationId xmlns:p14="http://schemas.microsoft.com/office/powerpoint/2010/main" val="2022525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a:xfrm>
            <a:off x="457200" y="152400"/>
            <a:ext cx="8229600" cy="1447800"/>
          </a:xfrm>
        </p:spPr>
        <p:txBody>
          <a:bodyPr/>
          <a:lstStyle/>
          <a:p>
            <a:pPr eaLnBrk="1" hangingPunct="1">
              <a:defRPr/>
            </a:pPr>
            <a:r>
              <a:rPr lang="hr-HR" sz="2400" dirty="0" smtClean="0">
                <a:solidFill>
                  <a:srgbClr val="FF0000"/>
                </a:solidFill>
              </a:rPr>
              <a:t>USTAV </a:t>
            </a:r>
            <a:r>
              <a:rPr lang="hr-HR" sz="2400" dirty="0">
                <a:solidFill>
                  <a:srgbClr val="FF0000"/>
                </a:solidFill>
              </a:rPr>
              <a:t>PO MJERI NACIJE</a:t>
            </a:r>
            <a:br>
              <a:rPr lang="hr-HR" sz="2400" dirty="0">
                <a:solidFill>
                  <a:srgbClr val="FF0000"/>
                </a:solidFill>
              </a:rPr>
            </a:br>
            <a:r>
              <a:rPr lang="hr-HR" sz="2400" dirty="0">
                <a:solidFill>
                  <a:srgbClr val="FF0000"/>
                </a:solidFill>
              </a:rPr>
              <a:t>ILI </a:t>
            </a:r>
            <a:br>
              <a:rPr lang="hr-HR" sz="2400" dirty="0">
                <a:solidFill>
                  <a:srgbClr val="FF0000"/>
                </a:solidFill>
              </a:rPr>
            </a:br>
            <a:r>
              <a:rPr lang="hr-HR" sz="2400" dirty="0" smtClean="0">
                <a:solidFill>
                  <a:srgbClr val="FF0000"/>
                </a:solidFill>
              </a:rPr>
              <a:t>PARTITOKRACIJE</a:t>
            </a:r>
            <a:endParaRPr lang="en-US" sz="2400" dirty="0" smtClean="0">
              <a:solidFill>
                <a:srgbClr val="66FF99"/>
              </a:solidFill>
            </a:endParaRPr>
          </a:p>
        </p:txBody>
      </p:sp>
      <p:sp>
        <p:nvSpPr>
          <p:cNvPr id="119811" name="Rectangle 3"/>
          <p:cNvSpPr>
            <a:spLocks noGrp="1" noChangeArrowheads="1"/>
          </p:cNvSpPr>
          <p:nvPr>
            <p:ph type="body" idx="1"/>
          </p:nvPr>
        </p:nvSpPr>
        <p:spPr>
          <a:xfrm>
            <a:off x="457200" y="1600200"/>
            <a:ext cx="8229600" cy="4800600"/>
          </a:xfrm>
        </p:spPr>
        <p:txBody>
          <a:bodyPr/>
          <a:lstStyle/>
          <a:p>
            <a:pPr eaLnBrk="1" hangingPunct="1">
              <a:defRPr/>
            </a:pPr>
            <a:r>
              <a:rPr lang="hr-HR" sz="3600" dirty="0" smtClean="0">
                <a:solidFill>
                  <a:srgbClr val="FF9900"/>
                </a:solidFill>
              </a:rPr>
              <a:t>Hrvatski Ustav nije stvar </a:t>
            </a:r>
            <a:r>
              <a:rPr lang="en-US" sz="3600" dirty="0" smtClean="0">
                <a:solidFill>
                  <a:srgbClr val="FF9900"/>
                </a:solidFill>
              </a:rPr>
              <a:t>“</a:t>
            </a:r>
            <a:r>
              <a:rPr lang="hr-HR" sz="3600" dirty="0" smtClean="0">
                <a:solidFill>
                  <a:srgbClr val="FF9900"/>
                </a:solidFill>
              </a:rPr>
              <a:t>struke</a:t>
            </a:r>
            <a:r>
              <a:rPr lang="en-US" sz="3600" dirty="0" smtClean="0">
                <a:solidFill>
                  <a:srgbClr val="FF9900"/>
                </a:solidFill>
              </a:rPr>
              <a:t>”,</a:t>
            </a:r>
            <a:r>
              <a:rPr lang="hr-HR" sz="3600" dirty="0" smtClean="0">
                <a:solidFill>
                  <a:srgbClr val="FF9900"/>
                </a:solidFill>
              </a:rPr>
              <a:t> anti-elite, nego pravo i dužnost svakog Hrvata!</a:t>
            </a:r>
          </a:p>
          <a:p>
            <a:pPr lvl="1" eaLnBrk="1" hangingPunct="1">
              <a:defRPr/>
            </a:pPr>
            <a:r>
              <a:rPr lang="hr-HR" dirty="0" smtClean="0">
                <a:solidFill>
                  <a:srgbClr val="66FF66"/>
                </a:solidFill>
              </a:rPr>
              <a:t>Anti-elita: ekskluzivni čuvari mističnog spisa </a:t>
            </a:r>
          </a:p>
          <a:p>
            <a:pPr eaLnBrk="1" hangingPunct="1">
              <a:defRPr/>
            </a:pPr>
            <a:r>
              <a:rPr lang="hr-HR" sz="3600" dirty="0" smtClean="0">
                <a:solidFill>
                  <a:srgbClr val="FF9900"/>
                </a:solidFill>
              </a:rPr>
              <a:t>Stanje hrvatskog Ustava: </a:t>
            </a:r>
            <a:r>
              <a:rPr lang="en-US" sz="3600" dirty="0" err="1" smtClean="0">
                <a:solidFill>
                  <a:srgbClr val="FF9900"/>
                </a:solidFill>
              </a:rPr>
              <a:t>nejasno</a:t>
            </a:r>
            <a:r>
              <a:rPr lang="hr-HR" sz="3600" dirty="0" smtClean="0">
                <a:solidFill>
                  <a:srgbClr val="FF9900"/>
                </a:solidFill>
              </a:rPr>
              <a:t>ć</a:t>
            </a:r>
            <a:r>
              <a:rPr lang="en-US" sz="3600" dirty="0" smtClean="0">
                <a:solidFill>
                  <a:srgbClr val="FF9900"/>
                </a:solidFill>
              </a:rPr>
              <a:t>e</a:t>
            </a:r>
            <a:r>
              <a:rPr lang="hr-HR" sz="3600" dirty="0" smtClean="0">
                <a:solidFill>
                  <a:srgbClr val="FF9900"/>
                </a:solidFill>
              </a:rPr>
              <a:t>, kontradikcije, površnosti, aljkavosti! Kaos!</a:t>
            </a:r>
          </a:p>
          <a:p>
            <a:pPr eaLnBrk="1" hangingPunct="1">
              <a:defRPr/>
            </a:pPr>
            <a:r>
              <a:rPr lang="hr-HR" sz="3600" dirty="0" smtClean="0">
                <a:solidFill>
                  <a:srgbClr val="FF9900"/>
                </a:solidFill>
              </a:rPr>
              <a:t>Iskustva i prijedlozi</a:t>
            </a:r>
          </a:p>
          <a:p>
            <a:pPr eaLnBrk="1" hangingPunct="1">
              <a:defRPr/>
            </a:pPr>
            <a:r>
              <a:rPr lang="hr-HR" sz="3600" dirty="0" smtClean="0">
                <a:solidFill>
                  <a:srgbClr val="FF9900"/>
                </a:solidFill>
              </a:rPr>
              <a:t>Koristne analogije</a:t>
            </a:r>
          </a:p>
          <a:p>
            <a:pPr eaLnBrk="1" hangingPunct="1">
              <a:defRPr/>
            </a:pPr>
            <a:r>
              <a:rPr lang="hr-HR" sz="3600" dirty="0" smtClean="0">
                <a:solidFill>
                  <a:srgbClr val="FF9900"/>
                </a:solidFill>
              </a:rPr>
              <a:t>Nužne promjene</a:t>
            </a:r>
          </a:p>
          <a:p>
            <a:pPr eaLnBrk="1" hangingPunct="1">
              <a:defRPr/>
            </a:pPr>
            <a:endParaRPr lang="hr-HR" dirty="0" smtClean="0">
              <a:solidFill>
                <a:srgbClr val="FF0000"/>
              </a:solidFill>
            </a:endParaRPr>
          </a:p>
          <a:p>
            <a:pPr eaLnBrk="1" hangingPunct="1">
              <a:defRPr/>
            </a:pPr>
            <a:endParaRPr lang="hr-HR" sz="28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r>
              <a:rPr lang="en-US" sz="1800" b="1" dirty="0" smtClean="0">
                <a:solidFill>
                  <a:srgbClr val="66FF99"/>
                </a:solidFill>
              </a:rPr>
              <a:t>23</a:t>
            </a:r>
            <a:r>
              <a:rPr lang="hr-HR" sz="1800" b="1" dirty="0" smtClean="0">
                <a:solidFill>
                  <a:srgbClr val="66FF99"/>
                </a:solidFill>
              </a:rPr>
              <a:t>. </a:t>
            </a:r>
            <a:r>
              <a:rPr lang="en-US" sz="1800" b="1" dirty="0" err="1" smtClean="0">
                <a:solidFill>
                  <a:srgbClr val="66FF99"/>
                </a:solidFill>
              </a:rPr>
              <a:t>sije;nja</a:t>
            </a:r>
            <a:r>
              <a:rPr lang="en-US" sz="1800" b="1" dirty="0" smtClean="0">
                <a:solidFill>
                  <a:srgbClr val="66FF99"/>
                </a:solidFill>
              </a:rPr>
              <a:t> </a:t>
            </a:r>
            <a:r>
              <a:rPr lang="hr-HR" sz="1800" b="1" dirty="0" smtClean="0">
                <a:solidFill>
                  <a:srgbClr val="66FF99"/>
                </a:solidFill>
              </a:rPr>
              <a:t>201</a:t>
            </a:r>
            <a:r>
              <a:rPr lang="en-US" sz="1800" b="1" dirty="0" smtClean="0">
                <a:solidFill>
                  <a:srgbClr val="66FF99"/>
                </a:solidFill>
              </a:rPr>
              <a:t>4</a:t>
            </a:r>
            <a:r>
              <a:rPr lang="hr-HR" sz="1800" dirty="0" smtClean="0">
                <a:solidFill>
                  <a:srgbClr val="66FF99"/>
                </a:solidFill>
              </a:rPr>
              <a:t>.</a:t>
            </a:r>
            <a:endParaRPr lang="en-US" sz="1800" dirty="0" smtClean="0">
              <a:solidFill>
                <a:srgbClr val="66FF99"/>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a:t>
            </a:fld>
            <a:endParaRPr lang="en-US"/>
          </a:p>
        </p:txBody>
      </p:sp>
    </p:spTree>
    <p:extLst>
      <p:ext uri="{BB962C8B-B14F-4D97-AF65-F5344CB8AC3E}">
        <p14:creationId xmlns:p14="http://schemas.microsoft.com/office/powerpoint/2010/main" val="479312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173162"/>
          </a:xfrm>
        </p:spPr>
        <p:txBody>
          <a:bodyPr/>
          <a:lstStyle/>
          <a:p>
            <a:pPr eaLnBrk="1" hangingPunct="1">
              <a:defRPr/>
            </a:pPr>
            <a:r>
              <a:rPr lang="hr-HR" sz="4800" dirty="0" smtClean="0">
                <a:solidFill>
                  <a:srgbClr val="FF0000"/>
                </a:solidFill>
              </a:rPr>
              <a:t>Kontradikcija:Nejednakost</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5105400"/>
          </a:xfrm>
        </p:spPr>
        <p:txBody>
          <a:bodyPr/>
          <a:lstStyle/>
          <a:p>
            <a:pPr marL="609600" indent="-609600" algn="ctr" eaLnBrk="1" hangingPunct="1">
              <a:lnSpc>
                <a:spcPct val="80000"/>
              </a:lnSpc>
              <a:buFont typeface="Wingdings" pitchFamily="2" charset="2"/>
              <a:buNone/>
              <a:defRPr/>
            </a:pPr>
            <a:r>
              <a:rPr lang="hr-HR" sz="1800" b="1" dirty="0" smtClean="0">
                <a:solidFill>
                  <a:srgbClr val="FF0000"/>
                </a:solidFill>
              </a:rPr>
              <a:t> </a:t>
            </a:r>
            <a:r>
              <a:rPr lang="hr-HR" sz="2400" dirty="0" smtClean="0">
                <a:effectLst/>
              </a:rPr>
              <a:t>Članak 45.</a:t>
            </a:r>
            <a:r>
              <a:rPr lang="hr-HR" sz="2000" dirty="0" smtClean="0">
                <a:effectLst/>
              </a:rPr>
              <a:t> </a:t>
            </a:r>
          </a:p>
          <a:p>
            <a:pPr marL="0" indent="0" algn="ctr">
              <a:buNone/>
            </a:pPr>
            <a:r>
              <a:rPr lang="hr-HR" sz="2000" dirty="0" smtClean="0">
                <a:effectLst/>
              </a:rPr>
              <a:t>(nastavak) </a:t>
            </a:r>
            <a:endParaRPr lang="en-US" sz="2000" dirty="0" smtClean="0">
              <a:effectLst/>
            </a:endParaRPr>
          </a:p>
          <a:p>
            <a:r>
              <a:rPr lang="hr-HR" sz="2400" dirty="0">
                <a:effectLst/>
              </a:rPr>
              <a:t>U izborima za Hrvatski sabor, Predsjednika Republike Hrvatske i Europski parlament te u postupku odlučivanja na državnom </a:t>
            </a:r>
            <a:r>
              <a:rPr lang="hr-HR" sz="2400" dirty="0" smtClean="0">
                <a:effectLst/>
              </a:rPr>
              <a:t>referendumu</a:t>
            </a:r>
            <a:r>
              <a:rPr lang="hr-HR" sz="2400" dirty="0" smtClean="0">
                <a:solidFill>
                  <a:srgbClr val="FF0000"/>
                </a:solidFill>
                <a:effectLst/>
              </a:rPr>
              <a:t>*</a:t>
            </a:r>
            <a:r>
              <a:rPr lang="hr-HR" sz="2400" dirty="0" smtClean="0">
                <a:effectLst/>
              </a:rPr>
              <a:t> </a:t>
            </a:r>
            <a:r>
              <a:rPr lang="hr-HR" sz="2400" dirty="0">
                <a:effectLst/>
              </a:rPr>
              <a:t>biračko se pravo ostvaruje na neposrednim izborima tajnim glasovanjem, pri čemu birači koji nemaju prebivalište u Republici Hrvatskoj ostvaruju biračko pravo na biračkim mjestima u </a:t>
            </a:r>
            <a:r>
              <a:rPr lang="hr-HR" sz="2400" u="sng" dirty="0">
                <a:effectLst/>
              </a:rPr>
              <a:t>sjedištima </a:t>
            </a:r>
            <a:r>
              <a:rPr lang="hr-HR" sz="2400" u="sng" dirty="0" smtClean="0">
                <a:effectLst/>
              </a:rPr>
              <a:t>diplomatsko-konzularnih</a:t>
            </a:r>
            <a:r>
              <a:rPr lang="hr-HR" sz="2400" u="sng" dirty="0" smtClean="0">
                <a:solidFill>
                  <a:srgbClr val="FF0000"/>
                </a:solidFill>
                <a:effectLst/>
              </a:rPr>
              <a:t>**</a:t>
            </a:r>
            <a:r>
              <a:rPr lang="hr-HR" sz="2400" u="sng" dirty="0" smtClean="0">
                <a:effectLst/>
              </a:rPr>
              <a:t> </a:t>
            </a:r>
            <a:r>
              <a:rPr lang="hr-HR" sz="2400" u="sng" dirty="0">
                <a:effectLst/>
              </a:rPr>
              <a:t>predstavništava</a:t>
            </a:r>
            <a:r>
              <a:rPr lang="hr-HR" sz="2400" dirty="0">
                <a:effectLst/>
              </a:rPr>
              <a:t> Republike Hrvatske </a:t>
            </a:r>
            <a:r>
              <a:rPr lang="hr-HR" sz="2400" dirty="0" smtClean="0">
                <a:effectLst/>
              </a:rPr>
              <a:t>...</a:t>
            </a:r>
          </a:p>
          <a:p>
            <a:pPr marL="0" indent="0">
              <a:buNone/>
            </a:pPr>
            <a:endParaRPr lang="hr-HR" sz="1800" dirty="0" smtClean="0">
              <a:effectLst/>
            </a:endParaRPr>
          </a:p>
          <a:p>
            <a:pPr marL="0" indent="0">
              <a:buNone/>
            </a:pPr>
            <a:r>
              <a:rPr lang="hr-HR" sz="2000" dirty="0" smtClean="0">
                <a:solidFill>
                  <a:srgbClr val="FF0000"/>
                </a:solidFill>
                <a:effectLst/>
              </a:rPr>
              <a:t>*) </a:t>
            </a:r>
            <a:r>
              <a:rPr lang="hr-HR" sz="2000" dirty="0">
                <a:solidFill>
                  <a:srgbClr val="FF0000"/>
                </a:solidFill>
                <a:effectLst/>
              </a:rPr>
              <a:t>Na referendumu se odlučuje većinom birača koji su glasovali, uz uvjet da je referendumu pristupila većina od ukupnog broja </a:t>
            </a:r>
            <a:r>
              <a:rPr lang="hr-HR" sz="2000" u="sng" dirty="0">
                <a:solidFill>
                  <a:srgbClr val="FF0000"/>
                </a:solidFill>
                <a:effectLst/>
              </a:rPr>
              <a:t>birača u Republici Hrvatskoj</a:t>
            </a:r>
            <a:r>
              <a:rPr lang="hr-HR" sz="2000" dirty="0">
                <a:solidFill>
                  <a:srgbClr val="FF0000"/>
                </a:solidFill>
                <a:effectLst/>
              </a:rPr>
              <a:t>.</a:t>
            </a:r>
            <a:endParaRPr lang="en-US" sz="2000" dirty="0">
              <a:solidFill>
                <a:srgbClr val="FF0000"/>
              </a:solidFill>
              <a:effectLst/>
            </a:endParaRPr>
          </a:p>
          <a:p>
            <a:pPr marL="0" indent="0">
              <a:buNone/>
            </a:pPr>
            <a:r>
              <a:rPr lang="hr-HR" sz="2000" dirty="0" smtClean="0">
                <a:solidFill>
                  <a:srgbClr val="FF0000"/>
                </a:solidFill>
                <a:effectLst/>
              </a:rPr>
              <a:t>**) </a:t>
            </a:r>
            <a:r>
              <a:rPr lang="hr-HR" sz="2000" dirty="0">
                <a:solidFill>
                  <a:srgbClr val="FF0000"/>
                </a:solidFill>
                <a:effectLst/>
              </a:rPr>
              <a:t>Dakle, 30000 Hrvata (birača) iz Vancouvera bi moralo putovati oko 3500km, 1000km dalje nego od Zagreba do Teherana!</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20</a:t>
            </a:fld>
            <a:endParaRPr lang="en-US"/>
          </a:p>
        </p:txBody>
      </p:sp>
    </p:spTree>
    <p:extLst>
      <p:ext uri="{BB962C8B-B14F-4D97-AF65-F5344CB8AC3E}">
        <p14:creationId xmlns:p14="http://schemas.microsoft.com/office/powerpoint/2010/main" val="21108639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(ne)preglednosti i netočnost</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r>
              <a:rPr lang="hr-HR" sz="2400" dirty="0" smtClean="0">
                <a:effectLst/>
              </a:rPr>
              <a:t>Nema broja/oznake revizije</a:t>
            </a:r>
          </a:p>
          <a:p>
            <a:r>
              <a:rPr lang="hr-HR" sz="2400" dirty="0" smtClean="0">
                <a:effectLst/>
              </a:rPr>
              <a:t>Nema broja stranice</a:t>
            </a:r>
          </a:p>
          <a:p>
            <a:r>
              <a:rPr lang="hr-HR" sz="2400" dirty="0" smtClean="0">
                <a:effectLst/>
              </a:rPr>
              <a:t>Nema header/footer</a:t>
            </a:r>
          </a:p>
          <a:p>
            <a:r>
              <a:rPr lang="hr-HR" sz="2400" dirty="0" smtClean="0">
                <a:effectLst/>
              </a:rPr>
              <a:t>Nema broj linije (Line number)</a:t>
            </a:r>
          </a:p>
          <a:p>
            <a:r>
              <a:rPr lang="hr-HR" sz="2400" dirty="0" smtClean="0">
                <a:effectLst/>
              </a:rPr>
              <a:t>Na (PDF) linku: (NN 85/10)</a:t>
            </a:r>
          </a:p>
          <a:p>
            <a:r>
              <a:rPr lang="hr-HR" sz="2400" dirty="0">
                <a:effectLst/>
              </a:rPr>
              <a:t>U PDF-u: </a:t>
            </a:r>
            <a:r>
              <a:rPr lang="pl-PL" sz="2400" dirty="0"/>
              <a:t>(»Narodne novine« br. 56/90, 135/97, 8/98 – </a:t>
            </a:r>
            <a:r>
              <a:rPr lang="pl-PL" sz="2400" dirty="0" smtClean="0"/>
              <a:t>pročišćeni </a:t>
            </a:r>
            <a:r>
              <a:rPr lang="pl-PL" sz="2400" dirty="0"/>
              <a:t>tekst, 113/2000, 124/2000 – </a:t>
            </a:r>
            <a:r>
              <a:rPr lang="pl-PL" sz="2400" dirty="0" smtClean="0"/>
              <a:t>pročišćeni </a:t>
            </a:r>
            <a:r>
              <a:rPr lang="pl-PL" sz="2400" dirty="0"/>
              <a:t>tekst, 28/2001, 41/2001 – </a:t>
            </a:r>
            <a:r>
              <a:rPr lang="pl-PL" sz="2400" dirty="0" smtClean="0"/>
              <a:t>pročišćeni </a:t>
            </a:r>
            <a:r>
              <a:rPr lang="pl-PL" sz="2400" dirty="0"/>
              <a:t>tekst, </a:t>
            </a:r>
            <a:r>
              <a:rPr lang="en-US" sz="2400" dirty="0"/>
              <a:t>55/2001 – </a:t>
            </a:r>
            <a:r>
              <a:rPr lang="en-US" sz="2400" dirty="0" err="1"/>
              <a:t>ispravak</a:t>
            </a:r>
            <a:r>
              <a:rPr lang="en-US" sz="2400" dirty="0"/>
              <a:t>)</a:t>
            </a:r>
            <a:endParaRPr lang="hr-HR" sz="2400" dirty="0"/>
          </a:p>
          <a:p>
            <a:r>
              <a:rPr lang="pl-PL" sz="2000" dirty="0" smtClean="0"/>
              <a:t>U PDF-u:* </a:t>
            </a:r>
            <a:r>
              <a:rPr lang="pl-PL" sz="2000" dirty="0"/>
              <a:t>Članak 87. označen je u NN 76/10. kao "članak 86." </a:t>
            </a:r>
            <a:endParaRPr lang="en-US" sz="2000" dirty="0">
              <a:effectLst/>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21</a:t>
            </a:fld>
            <a:endParaRPr lang="en-US"/>
          </a:p>
        </p:txBody>
      </p:sp>
    </p:spTree>
    <p:extLst>
      <p:ext uri="{BB962C8B-B14F-4D97-AF65-F5344CB8AC3E}">
        <p14:creationId xmlns:p14="http://schemas.microsoft.com/office/powerpoint/2010/main" val="490443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a:solidFill>
                  <a:srgbClr val="FF0000"/>
                </a:solidFill>
              </a:rPr>
              <a:t>Trodioba vlasti</a:t>
            </a:r>
            <a:r>
              <a:rPr lang="hr-HR" sz="4800" dirty="0" smtClean="0">
                <a:solidFill>
                  <a:srgbClr val="FF0000"/>
                </a:solidFill>
              </a:rPr>
              <a:t>?</a:t>
            </a:r>
            <a:endParaRPr lang="hr-HR" sz="4800" dirty="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algn="ctr" eaLnBrk="1" hangingPunct="1">
              <a:lnSpc>
                <a:spcPct val="80000"/>
              </a:lnSpc>
              <a:buFont typeface="Wingdings" pitchFamily="2" charset="2"/>
              <a:buNone/>
              <a:defRPr/>
            </a:pPr>
            <a:r>
              <a:rPr lang="hr-HR" sz="1800" b="1" dirty="0" smtClean="0">
                <a:solidFill>
                  <a:srgbClr val="FF0000"/>
                </a:solidFill>
              </a:rPr>
              <a:t> </a:t>
            </a:r>
            <a:r>
              <a:rPr lang="hr-HR" sz="3600" b="1" u="sng" dirty="0" smtClean="0">
                <a:solidFill>
                  <a:srgbClr val="FF9900"/>
                </a:solidFill>
              </a:rPr>
              <a:t>Naslijeđena praksa:</a:t>
            </a:r>
          </a:p>
          <a:p>
            <a:pPr marL="0" indent="0" algn="ctr" eaLnBrk="1" hangingPunct="1">
              <a:buClr>
                <a:srgbClr val="FFCC00"/>
              </a:buClr>
              <a:buNone/>
              <a:defRPr/>
            </a:pPr>
            <a:r>
              <a:rPr lang="en-US" sz="2800" b="1" dirty="0" smtClean="0">
                <a:solidFill>
                  <a:srgbClr val="FF9900"/>
                </a:solidFill>
              </a:rPr>
              <a:t>“</a:t>
            </a:r>
            <a:r>
              <a:rPr lang="en-US" sz="2800" b="1" i="1" dirty="0" smtClean="0">
                <a:solidFill>
                  <a:srgbClr val="FF9900"/>
                </a:solidFill>
              </a:rPr>
              <a:t>ne </a:t>
            </a:r>
            <a:r>
              <a:rPr lang="en-US" sz="2800" b="1" i="1" dirty="0" err="1" smtClean="0">
                <a:solidFill>
                  <a:srgbClr val="FF9900"/>
                </a:solidFill>
              </a:rPr>
              <a:t>dr</a:t>
            </a:r>
            <a:r>
              <a:rPr lang="hr-HR" sz="2800" b="1" i="1" dirty="0" smtClean="0">
                <a:solidFill>
                  <a:srgbClr val="FF9900"/>
                </a:solidFill>
              </a:rPr>
              <a:t>ž</a:t>
            </a:r>
            <a:r>
              <a:rPr lang="en-US" sz="2800" b="1" i="1" dirty="0" err="1" smtClean="0">
                <a:solidFill>
                  <a:srgbClr val="FF9900"/>
                </a:solidFill>
              </a:rPr>
              <a:t>ite</a:t>
            </a:r>
            <a:r>
              <a:rPr lang="hr-HR" sz="2800" b="1" i="1" dirty="0" smtClean="0">
                <a:solidFill>
                  <a:srgbClr val="FF9900"/>
                </a:solidFill>
              </a:rPr>
              <a:t> </a:t>
            </a:r>
            <a:r>
              <a:rPr lang="en-US" sz="2800" b="1" i="1" dirty="0" smtClean="0">
                <a:solidFill>
                  <a:srgbClr val="FF9900"/>
                </a:solidFill>
              </a:rPr>
              <a:t>se</a:t>
            </a:r>
            <a:r>
              <a:rPr lang="hr-HR" sz="2800" b="1" i="1" dirty="0" smtClean="0">
                <a:solidFill>
                  <a:srgbClr val="FF9900"/>
                </a:solidFill>
              </a:rPr>
              <a:t> z</a:t>
            </a:r>
            <a:r>
              <a:rPr lang="en-US" sz="2800" b="1" i="1" dirty="0" err="1" smtClean="0">
                <a:solidFill>
                  <a:srgbClr val="FF9900"/>
                </a:solidFill>
              </a:rPr>
              <a:t>akona</a:t>
            </a:r>
            <a:r>
              <a:rPr lang="hr-HR" sz="2800" b="1" i="1" dirty="0" smtClean="0">
                <a:solidFill>
                  <a:srgbClr val="FF9900"/>
                </a:solidFill>
              </a:rPr>
              <a:t> </a:t>
            </a:r>
            <a:r>
              <a:rPr lang="en-US" sz="2800" b="1" i="1" dirty="0" err="1" smtClean="0">
                <a:solidFill>
                  <a:srgbClr val="FF9900"/>
                </a:solidFill>
              </a:rPr>
              <a:t>kao</a:t>
            </a:r>
            <a:r>
              <a:rPr lang="hr-HR" sz="2800" b="1" i="1" dirty="0" smtClean="0">
                <a:solidFill>
                  <a:srgbClr val="FF9900"/>
                </a:solidFill>
              </a:rPr>
              <a:t> </a:t>
            </a:r>
            <a:r>
              <a:rPr lang="en-US" sz="2800" b="1" i="1" dirty="0" err="1" smtClean="0">
                <a:solidFill>
                  <a:srgbClr val="FF9900"/>
                </a:solidFill>
              </a:rPr>
              <a:t>pijani</a:t>
            </a:r>
            <a:r>
              <a:rPr lang="en-US" sz="2800" b="1" i="1" dirty="0" smtClean="0">
                <a:solidFill>
                  <a:srgbClr val="FF9900"/>
                </a:solidFill>
              </a:rPr>
              <a:t> </a:t>
            </a:r>
            <a:r>
              <a:rPr lang="en-US" sz="2800" b="1" i="1" dirty="0" err="1" smtClean="0">
                <a:solidFill>
                  <a:srgbClr val="FF9900"/>
                </a:solidFill>
              </a:rPr>
              <a:t>plota</a:t>
            </a:r>
            <a:r>
              <a:rPr lang="en-US" sz="2800" b="1" dirty="0" smtClean="0">
                <a:solidFill>
                  <a:srgbClr val="FF9900"/>
                </a:solidFill>
              </a:rPr>
              <a:t>”</a:t>
            </a:r>
            <a:endParaRPr lang="hr-HR" sz="2800" b="1" dirty="0" smtClean="0">
              <a:solidFill>
                <a:srgbClr val="FF9900"/>
              </a:solidFill>
            </a:endParaRPr>
          </a:p>
          <a:p>
            <a:pPr marL="0" indent="0" algn="ctr" eaLnBrk="1" hangingPunct="1">
              <a:buClr>
                <a:srgbClr val="FFCC00"/>
              </a:buClr>
              <a:buNone/>
              <a:defRPr/>
            </a:pPr>
            <a:r>
              <a:rPr lang="hr-HR" sz="2800" b="1" dirty="0" smtClean="0">
                <a:solidFill>
                  <a:srgbClr val="FF9900"/>
                </a:solidFill>
              </a:rPr>
              <a:t>iliti</a:t>
            </a:r>
          </a:p>
          <a:p>
            <a:pPr marL="0" indent="0" algn="ctr" eaLnBrk="1" hangingPunct="1">
              <a:buClr>
                <a:srgbClr val="FFCC00"/>
              </a:buClr>
              <a:buNone/>
              <a:defRPr/>
            </a:pPr>
            <a:r>
              <a:rPr lang="en-US" sz="2800" b="1" dirty="0" smtClean="0">
                <a:solidFill>
                  <a:srgbClr val="FF9900"/>
                </a:solidFill>
              </a:rPr>
              <a:t>“</a:t>
            </a:r>
            <a:r>
              <a:rPr lang="hr-HR" sz="2800" b="1" i="1" dirty="0" smtClean="0">
                <a:solidFill>
                  <a:srgbClr val="FF9900"/>
                </a:solidFill>
              </a:rPr>
              <a:t>snađi se druže</a:t>
            </a:r>
            <a:r>
              <a:rPr lang="en-US" sz="2800" b="1" dirty="0" smtClean="0">
                <a:solidFill>
                  <a:srgbClr val="FF9900"/>
                </a:solidFill>
              </a:rPr>
              <a:t>”</a:t>
            </a:r>
            <a:endParaRPr lang="hr-HR" sz="2800" b="1" dirty="0">
              <a:solidFill>
                <a:srgbClr val="FF9900"/>
              </a:solidFill>
            </a:endParaRPr>
          </a:p>
          <a:p>
            <a:pPr marL="0" indent="0" algn="ctr" eaLnBrk="1" hangingPunct="1">
              <a:buClr>
                <a:srgbClr val="FFCC00"/>
              </a:buClr>
              <a:buNone/>
              <a:defRPr/>
            </a:pPr>
            <a:r>
              <a:rPr lang="hr-HR" sz="3600" b="1" u="sng" dirty="0" smtClean="0">
                <a:solidFill>
                  <a:srgbClr val="FF9900"/>
                </a:solidFill>
              </a:rPr>
              <a:t>Formalno, prema zakonu:</a:t>
            </a:r>
            <a:endParaRPr lang="hr-HR" sz="3600" b="1" u="sng" dirty="0">
              <a:solidFill>
                <a:srgbClr val="FF9900"/>
              </a:solidFill>
            </a:endParaRPr>
          </a:p>
          <a:p>
            <a:pPr eaLnBrk="1" hangingPunct="1">
              <a:buClr>
                <a:srgbClr val="FFCC00"/>
              </a:buClr>
              <a:defRPr/>
            </a:pPr>
            <a:r>
              <a:rPr lang="hr-HR" sz="2800" b="1" dirty="0" smtClean="0">
                <a:solidFill>
                  <a:srgbClr val="FF9900"/>
                </a:solidFill>
              </a:rPr>
              <a:t>Zakonodavna</a:t>
            </a:r>
          </a:p>
          <a:p>
            <a:pPr eaLnBrk="1" hangingPunct="1">
              <a:buClr>
                <a:srgbClr val="FFCC00"/>
              </a:buClr>
              <a:defRPr/>
            </a:pPr>
            <a:r>
              <a:rPr lang="hr-HR" sz="2800" b="1" dirty="0" smtClean="0">
                <a:solidFill>
                  <a:srgbClr val="FF9900"/>
                </a:solidFill>
              </a:rPr>
              <a:t>Izvršna</a:t>
            </a:r>
          </a:p>
          <a:p>
            <a:pPr eaLnBrk="1" hangingPunct="1">
              <a:buClr>
                <a:srgbClr val="FFCC00"/>
              </a:buClr>
              <a:defRPr/>
            </a:pPr>
            <a:r>
              <a:rPr lang="hr-HR" sz="2800" b="1" dirty="0" smtClean="0">
                <a:solidFill>
                  <a:srgbClr val="FF9900"/>
                </a:solidFill>
              </a:rPr>
              <a:t>Sudska</a:t>
            </a:r>
          </a:p>
          <a:p>
            <a:pPr eaLnBrk="1" hangingPunct="1">
              <a:buClr>
                <a:srgbClr val="FFCC00"/>
              </a:buClr>
              <a:defRPr/>
            </a:pP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22</a:t>
            </a:fld>
            <a:endParaRPr lang="en-US"/>
          </a:p>
        </p:txBody>
      </p:sp>
    </p:spTree>
    <p:extLst>
      <p:ext uri="{BB962C8B-B14F-4D97-AF65-F5344CB8AC3E}">
        <p14:creationId xmlns:p14="http://schemas.microsoft.com/office/powerpoint/2010/main" val="321438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a:solidFill>
                  <a:srgbClr val="FF0000"/>
                </a:solidFill>
              </a:rPr>
              <a:t>Trodioba vlasti</a:t>
            </a:r>
            <a:r>
              <a:rPr lang="hr-HR" sz="4800" dirty="0" smtClean="0">
                <a:solidFill>
                  <a:srgbClr val="FF0000"/>
                </a:solidFill>
              </a:rPr>
              <a:t>?</a:t>
            </a:r>
            <a:endParaRPr lang="hr-HR" sz="4800" dirty="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0" indent="0" algn="ctr" eaLnBrk="1" hangingPunct="1">
              <a:buClr>
                <a:srgbClr val="FFCC00"/>
              </a:buClr>
              <a:buNone/>
              <a:defRPr/>
            </a:pPr>
            <a:r>
              <a:rPr lang="hr-HR" sz="3600" b="1" u="sng" dirty="0" smtClean="0">
                <a:solidFill>
                  <a:srgbClr val="FF9900"/>
                </a:solidFill>
              </a:rPr>
              <a:t>Stvarno:</a:t>
            </a:r>
            <a:endParaRPr lang="hr-HR" sz="3600" b="1" u="sng" dirty="0">
              <a:solidFill>
                <a:srgbClr val="FF9900"/>
              </a:solidFill>
            </a:endParaRPr>
          </a:p>
          <a:p>
            <a:pPr marL="0" indent="0" eaLnBrk="1" hangingPunct="1">
              <a:buClr>
                <a:srgbClr val="FFCC00"/>
              </a:buClr>
              <a:buNone/>
              <a:defRPr/>
            </a:pPr>
            <a:endParaRPr lang="hr-HR" sz="2800" b="1" dirty="0" smtClean="0">
              <a:solidFill>
                <a:srgbClr val="FF9900"/>
              </a:solidFill>
            </a:endParaRPr>
          </a:p>
          <a:p>
            <a:pPr marL="0" indent="0" algn="ctr" eaLnBrk="1" hangingPunct="1">
              <a:buClr>
                <a:srgbClr val="FFCC00"/>
              </a:buClr>
              <a:buNone/>
              <a:defRPr/>
            </a:pPr>
            <a:r>
              <a:rPr lang="hr-HR" b="1" dirty="0" smtClean="0">
                <a:solidFill>
                  <a:srgbClr val="FF9900"/>
                </a:solidFill>
              </a:rPr>
              <a:t>Izabran u Sabor (zakonodavno), </a:t>
            </a:r>
          </a:p>
          <a:p>
            <a:pPr marL="400050" lvl="1" indent="0" algn="ctr" eaLnBrk="1" hangingPunct="1">
              <a:buClr>
                <a:srgbClr val="FFCC00"/>
              </a:buClr>
              <a:buNone/>
              <a:defRPr/>
            </a:pPr>
            <a:r>
              <a:rPr lang="hr-HR" sz="3200" b="1" dirty="0" smtClean="0">
                <a:solidFill>
                  <a:srgbClr val="FF9900"/>
                </a:solidFill>
              </a:rPr>
              <a:t>postaje Ministar (izvršno)! </a:t>
            </a:r>
          </a:p>
          <a:p>
            <a:pPr eaLnBrk="1" hangingPunct="1">
              <a:buClr>
                <a:srgbClr val="FFCC00"/>
              </a:buClr>
              <a:defRPr/>
            </a:pPr>
            <a:endParaRPr lang="en-US" sz="28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23</a:t>
            </a:fld>
            <a:endParaRPr lang="en-US"/>
          </a:p>
        </p:txBody>
      </p:sp>
    </p:spTree>
    <p:extLst>
      <p:ext uri="{BB962C8B-B14F-4D97-AF65-F5344CB8AC3E}">
        <p14:creationId xmlns:p14="http://schemas.microsoft.com/office/powerpoint/2010/main" val="11210972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Predsjednik</a:t>
            </a:r>
            <a:endParaRPr lang="hr-HR" sz="4800" dirty="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algn="ctr" eaLnBrk="1" hangingPunct="1">
              <a:lnSpc>
                <a:spcPct val="80000"/>
              </a:lnSpc>
              <a:buFont typeface="Wingdings" pitchFamily="2" charset="2"/>
              <a:buNone/>
              <a:defRPr/>
            </a:pPr>
            <a:r>
              <a:rPr lang="hr-HR" sz="1800" b="1" dirty="0" smtClean="0">
                <a:solidFill>
                  <a:srgbClr val="FF0000"/>
                </a:solidFill>
              </a:rPr>
              <a:t> </a:t>
            </a:r>
            <a:endParaRPr lang="en-US" sz="2000" b="1" dirty="0">
              <a:solidFill>
                <a:srgbClr val="FF9900"/>
              </a:solidFill>
            </a:endParaRPr>
          </a:p>
          <a:p>
            <a:pPr marL="0" indent="0" algn="ctr">
              <a:buNone/>
            </a:pPr>
            <a:r>
              <a:rPr lang="hr-HR" sz="2800" dirty="0">
                <a:effectLst/>
              </a:rPr>
              <a:t>Članak 93.</a:t>
            </a:r>
            <a:endParaRPr lang="en-US" sz="2800" dirty="0">
              <a:effectLst/>
            </a:endParaRPr>
          </a:p>
          <a:p>
            <a:r>
              <a:rPr lang="hr-HR" sz="2800" dirty="0">
                <a:effectLst/>
              </a:rPr>
              <a:t>Predsjednik Republike Hrvatske </a:t>
            </a:r>
            <a:r>
              <a:rPr lang="hr-HR" sz="2800" dirty="0">
                <a:solidFill>
                  <a:srgbClr val="FF0000"/>
                </a:solidFill>
                <a:effectLst/>
              </a:rPr>
              <a:t>predstavlja i zastupa </a:t>
            </a:r>
            <a:r>
              <a:rPr lang="hr-HR" sz="2800" dirty="0">
                <a:effectLst/>
              </a:rPr>
              <a:t>Republiku Hrvatsku u zemlji i inozemstvu.</a:t>
            </a:r>
            <a:endParaRPr lang="en-US" sz="2800" dirty="0">
              <a:effectLst/>
            </a:endParaRPr>
          </a:p>
          <a:p>
            <a:r>
              <a:rPr lang="hr-HR" sz="2800" dirty="0">
                <a:effectLst/>
              </a:rPr>
              <a:t>Predsjednik Republike </a:t>
            </a:r>
            <a:r>
              <a:rPr lang="hr-HR" sz="2800" dirty="0">
                <a:solidFill>
                  <a:srgbClr val="FF0000"/>
                </a:solidFill>
                <a:effectLst/>
              </a:rPr>
              <a:t>brine se </a:t>
            </a:r>
            <a:r>
              <a:rPr lang="hr-HR" sz="2800" dirty="0">
                <a:effectLst/>
              </a:rPr>
              <a:t>za redovito i usklađeno djelovanje te za stabilnost državne vlasti.</a:t>
            </a:r>
            <a:endParaRPr lang="en-US" sz="2800" dirty="0">
              <a:effectLst/>
            </a:endParaRPr>
          </a:p>
          <a:p>
            <a:r>
              <a:rPr lang="hr-HR" sz="2800" dirty="0">
                <a:effectLst/>
              </a:rPr>
              <a:t>Predsjednik Republike </a:t>
            </a:r>
            <a:r>
              <a:rPr lang="hr-HR" sz="2800" dirty="0">
                <a:solidFill>
                  <a:srgbClr val="FF0000"/>
                </a:solidFill>
                <a:effectLst/>
              </a:rPr>
              <a:t>odgovara</a:t>
            </a:r>
            <a:r>
              <a:rPr lang="hr-HR" sz="2800" dirty="0">
                <a:effectLst/>
              </a:rPr>
              <a:t> za obranu neovisnosti i teritorijalne cjelovitosti Republike Hrvatske.</a:t>
            </a:r>
            <a:endParaRPr lang="en-US" sz="2800" dirty="0">
              <a:effectLst/>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24</a:t>
            </a:fld>
            <a:endParaRPr lang="en-US"/>
          </a:p>
        </p:txBody>
      </p:sp>
    </p:spTree>
    <p:extLst>
      <p:ext uri="{BB962C8B-B14F-4D97-AF65-F5344CB8AC3E}">
        <p14:creationId xmlns:p14="http://schemas.microsoft.com/office/powerpoint/2010/main" val="8619910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Tko je nadležan? Ustavni sud!?</a:t>
            </a:r>
            <a:endParaRPr lang="en-US" sz="4000" smtClean="0">
              <a:solidFill>
                <a:srgbClr val="66FF99"/>
              </a:solidFill>
            </a:endParaRPr>
          </a:p>
        </p:txBody>
      </p:sp>
      <p:sp>
        <p:nvSpPr>
          <p:cNvPr id="179203" name="Rectangle 3"/>
          <p:cNvSpPr>
            <a:spLocks noGrp="1" noChangeArrowheads="1"/>
          </p:cNvSpPr>
          <p:nvPr>
            <p:ph type="body" idx="1"/>
          </p:nvPr>
        </p:nvSpPr>
        <p:spPr>
          <a:xfrm>
            <a:off x="381000" y="1828800"/>
            <a:ext cx="8229600" cy="4191000"/>
          </a:xfrm>
        </p:spPr>
        <p:txBody>
          <a:bodyPr/>
          <a:lstStyle/>
          <a:p>
            <a:pPr marL="609600" indent="-609600" eaLnBrk="1" hangingPunct="1">
              <a:lnSpc>
                <a:spcPct val="80000"/>
              </a:lnSpc>
              <a:defRPr/>
            </a:pPr>
            <a:r>
              <a:rPr lang="hr-HR" sz="2000" b="1" smtClean="0">
                <a:solidFill>
                  <a:srgbClr val="FF0000"/>
                </a:solidFill>
              </a:rPr>
              <a:t> </a:t>
            </a:r>
            <a:r>
              <a:rPr lang="hr-HR" sz="2800" b="1" smtClean="0">
                <a:solidFill>
                  <a:srgbClr val="FF0000"/>
                </a:solidFill>
              </a:rPr>
              <a:t>Tko su sudci Ustavnog suda</a:t>
            </a:r>
            <a:r>
              <a:rPr lang="hr-HR" b="1" smtClean="0">
                <a:solidFill>
                  <a:srgbClr val="FF0000"/>
                </a:solidFill>
              </a:rPr>
              <a:t>?</a:t>
            </a:r>
          </a:p>
          <a:p>
            <a:pPr marL="990600" lvl="1" indent="-533400" eaLnBrk="1" hangingPunct="1">
              <a:lnSpc>
                <a:spcPct val="80000"/>
              </a:lnSpc>
              <a:defRPr/>
            </a:pPr>
            <a:r>
              <a:rPr lang="hr-HR" b="1" smtClean="0">
                <a:solidFill>
                  <a:srgbClr val="FFCC00"/>
                </a:solidFill>
                <a:effectLst/>
              </a:rPr>
              <a:t>Bivši stupovi jugo-komunističkog sustava!</a:t>
            </a:r>
            <a:r>
              <a:rPr lang="hr-HR" sz="3200" b="1" smtClean="0">
                <a:solidFill>
                  <a:srgbClr val="FFCC00"/>
                </a:solidFill>
                <a:effectLst/>
              </a:rPr>
              <a:t> </a:t>
            </a:r>
          </a:p>
          <a:p>
            <a:pPr marL="609600" indent="-609600" eaLnBrk="1" hangingPunct="1">
              <a:lnSpc>
                <a:spcPct val="80000"/>
              </a:lnSpc>
              <a:defRPr/>
            </a:pPr>
            <a:r>
              <a:rPr lang="hr-HR" b="1" smtClean="0">
                <a:solidFill>
                  <a:srgbClr val="FF0000"/>
                </a:solidFill>
              </a:rPr>
              <a:t>Što je jugo-komunistima značio Ustav?</a:t>
            </a:r>
            <a:endParaRPr lang="hr-HR" b="1" i="1" smtClean="0">
              <a:solidFill>
                <a:srgbClr val="FF0000"/>
              </a:solidFill>
            </a:endParaRPr>
          </a:p>
          <a:p>
            <a:pPr marL="990600" lvl="1" indent="-533400" eaLnBrk="1" hangingPunct="1">
              <a:lnSpc>
                <a:spcPct val="80000"/>
              </a:lnSpc>
              <a:defRPr/>
            </a:pPr>
            <a:r>
              <a:rPr lang="hr-HR" b="1" smtClean="0">
                <a:solidFill>
                  <a:srgbClr val="FFCC00"/>
                </a:solidFill>
                <a:effectLst/>
              </a:rPr>
              <a:t>Komad papira, koji se može tumačiti po volji  i mijenjati po potrebi!</a:t>
            </a:r>
          </a:p>
          <a:p>
            <a:pPr marL="609600" indent="-609600" eaLnBrk="1" hangingPunct="1">
              <a:lnSpc>
                <a:spcPct val="80000"/>
              </a:lnSpc>
              <a:defRPr/>
            </a:pPr>
            <a:r>
              <a:rPr lang="hr-HR" b="1" smtClean="0">
                <a:solidFill>
                  <a:srgbClr val="FF0000"/>
                </a:solidFill>
              </a:rPr>
              <a:t>Što je jugo-komunistima značila Država?</a:t>
            </a:r>
            <a:r>
              <a:rPr lang="hr-HR" b="1" smtClean="0">
                <a:solidFill>
                  <a:srgbClr val="FFCC00"/>
                </a:solidFill>
                <a:effectLst/>
              </a:rPr>
              <a:t> </a:t>
            </a:r>
          </a:p>
          <a:p>
            <a:pPr marL="990600" lvl="1" indent="-533400" eaLnBrk="1" hangingPunct="1">
              <a:lnSpc>
                <a:spcPct val="80000"/>
              </a:lnSpc>
              <a:defRPr/>
            </a:pPr>
            <a:r>
              <a:rPr lang="hr-HR" b="1" smtClean="0">
                <a:solidFill>
                  <a:srgbClr val="FFCC00"/>
                </a:solidFill>
                <a:effectLst/>
              </a:rPr>
              <a:t>Ako je njihova, sustav opresije</a:t>
            </a:r>
          </a:p>
          <a:p>
            <a:pPr marL="990600" lvl="1" indent="-533400" eaLnBrk="1" hangingPunct="1">
              <a:lnSpc>
                <a:spcPct val="80000"/>
              </a:lnSpc>
              <a:defRPr/>
            </a:pPr>
            <a:r>
              <a:rPr lang="hr-HR" b="1" smtClean="0">
                <a:solidFill>
                  <a:srgbClr val="FFCC00"/>
                </a:solidFill>
                <a:effectLst/>
              </a:rPr>
              <a:t>ako nije, treba ju rušiti!</a:t>
            </a:r>
          </a:p>
          <a:p>
            <a:pPr marL="990600" lvl="1" indent="-533400" eaLnBrk="1" hangingPunct="1">
              <a:lnSpc>
                <a:spcPct val="80000"/>
              </a:lnSpc>
              <a:buFont typeface="Wingdings" pitchFamily="2" charset="2"/>
              <a:buNone/>
              <a:defRPr/>
            </a:pPr>
            <a:endParaRPr lang="hr-HR" b="1"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sz="3200"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EUtanizirajuće promjene Ustava</a:t>
            </a:r>
            <a:r>
              <a:rPr lang="hr-HR" smtClean="0"/>
              <a:t> </a:t>
            </a:r>
            <a:endParaRPr lang="en-US" sz="4000" smtClean="0">
              <a:solidFill>
                <a:srgbClr val="009900"/>
              </a:solidFill>
            </a:endParaRPr>
          </a:p>
        </p:txBody>
      </p:sp>
      <p:sp>
        <p:nvSpPr>
          <p:cNvPr id="181251" name="Rectangle 3"/>
          <p:cNvSpPr>
            <a:spLocks noGrp="1" noChangeArrowheads="1"/>
          </p:cNvSpPr>
          <p:nvPr>
            <p:ph type="body" idx="1"/>
          </p:nvPr>
        </p:nvSpPr>
        <p:spPr>
          <a:xfrm>
            <a:off x="381000" y="1600200"/>
            <a:ext cx="8077200" cy="4724400"/>
          </a:xfrm>
        </p:spPr>
        <p:txBody>
          <a:bodyPr/>
          <a:lstStyle/>
          <a:p>
            <a:pPr marL="609600" indent="-609600" eaLnBrk="1" hangingPunct="1">
              <a:lnSpc>
                <a:spcPct val="80000"/>
              </a:lnSpc>
              <a:defRPr/>
            </a:pPr>
            <a:r>
              <a:rPr lang="hr-HR" sz="1800" b="1" smtClean="0">
                <a:solidFill>
                  <a:srgbClr val="FF0000"/>
                </a:solidFill>
              </a:rPr>
              <a:t> </a:t>
            </a:r>
            <a:r>
              <a:rPr lang="hr-HR" sz="2800" b="1" smtClean="0">
                <a:solidFill>
                  <a:srgbClr val="FF0000"/>
                </a:solidFill>
              </a:rPr>
              <a:t>Delegiranje dijela hrvatskog suvereniteta na tijela EU. </a:t>
            </a:r>
          </a:p>
          <a:p>
            <a:pPr marL="990600" lvl="1" indent="-533400" eaLnBrk="1" hangingPunct="1">
              <a:lnSpc>
                <a:spcPct val="80000"/>
              </a:lnSpc>
              <a:defRPr/>
            </a:pPr>
            <a:r>
              <a:rPr lang="hr-HR" sz="2400" b="1" smtClean="0">
                <a:solidFill>
                  <a:srgbClr val="FFCC00"/>
                </a:solidFill>
              </a:rPr>
              <a:t>Hrvatska postaje polu-država, na putu nestanka. </a:t>
            </a:r>
          </a:p>
          <a:p>
            <a:pPr marL="609600" indent="-609600" eaLnBrk="1" hangingPunct="1">
              <a:lnSpc>
                <a:spcPct val="80000"/>
              </a:lnSpc>
              <a:defRPr/>
            </a:pPr>
            <a:r>
              <a:rPr lang="hr-HR" sz="2800" b="1" smtClean="0">
                <a:solidFill>
                  <a:srgbClr val="FF0000"/>
                </a:solidFill>
              </a:rPr>
              <a:t>»Likvidacija« referenduma</a:t>
            </a:r>
          </a:p>
          <a:p>
            <a:pPr marL="990600" lvl="1" indent="-533400" eaLnBrk="1" hangingPunct="1">
              <a:lnSpc>
                <a:spcPct val="80000"/>
              </a:lnSpc>
              <a:defRPr/>
            </a:pPr>
            <a:r>
              <a:rPr lang="hr-HR" sz="2400" b="1" smtClean="0">
                <a:solidFill>
                  <a:srgbClr val="FFCC00"/>
                </a:solidFill>
              </a:rPr>
              <a:t>Umjesto odredbe o natpolovičnoj podršci svih upisanih birača, dovoljna je većina izašlih</a:t>
            </a:r>
            <a:r>
              <a:rPr lang="hr-HR" sz="2400" b="1" smtClean="0">
                <a:solidFill>
                  <a:srgbClr val="FF0000"/>
                </a:solidFill>
              </a:rPr>
              <a:t>*</a:t>
            </a:r>
            <a:r>
              <a:rPr lang="hr-HR" sz="2400" b="1" smtClean="0">
                <a:solidFill>
                  <a:srgbClr val="FFCC00"/>
                </a:solidFill>
              </a:rPr>
              <a:t>! Znači, ako izađu trojica, dvojica su dovoljna da referendum »uspije</a:t>
            </a:r>
            <a:r>
              <a:rPr lang="hr-HR" sz="2400" b="1" smtClean="0">
                <a:solidFill>
                  <a:srgbClr val="FFCC00"/>
                </a:solidFill>
                <a:effectLst/>
              </a:rPr>
              <a:t>«</a:t>
            </a:r>
            <a:r>
              <a:rPr lang="hr-HR" sz="2400" b="1" smtClean="0">
                <a:solidFill>
                  <a:srgbClr val="FFCC00"/>
                </a:solidFill>
              </a:rPr>
              <a:t>, recimo potvrdi pristup Hrvatske EU!</a:t>
            </a:r>
          </a:p>
          <a:p>
            <a:pPr marL="609600" indent="-609600" eaLnBrk="1" hangingPunct="1">
              <a:lnSpc>
                <a:spcPct val="80000"/>
              </a:lnSpc>
              <a:defRPr/>
            </a:pPr>
            <a:r>
              <a:rPr lang="hr-HR" sz="2800" b="1" smtClean="0">
                <a:solidFill>
                  <a:srgbClr val="FFCC00"/>
                </a:solidFill>
              </a:rPr>
              <a:t> </a:t>
            </a:r>
            <a:r>
              <a:rPr lang="hr-HR" sz="2800" b="1" smtClean="0">
                <a:solidFill>
                  <a:srgbClr val="FF0000"/>
                </a:solidFill>
              </a:rPr>
              <a:t>Državljanima Unije s prebivalištem u Hrvatskoj mogu glasovati na lokalnim izborima.</a:t>
            </a:r>
            <a:r>
              <a:rPr lang="hr-HR" sz="2800" b="1" smtClean="0">
                <a:solidFill>
                  <a:srgbClr val="FFCC00"/>
                </a:solidFill>
              </a:rPr>
              <a:t> </a:t>
            </a:r>
          </a:p>
          <a:p>
            <a:pPr marL="990600" lvl="1" indent="-533400" eaLnBrk="1" hangingPunct="1">
              <a:lnSpc>
                <a:spcPct val="80000"/>
              </a:lnSpc>
              <a:defRPr/>
            </a:pPr>
            <a:r>
              <a:rPr lang="hr-HR" sz="2400" b="1" smtClean="0">
                <a:solidFill>
                  <a:srgbClr val="FFCC00"/>
                </a:solidFill>
              </a:rPr>
              <a:t>Znači da slijedeći gradonačelnik Dubrovnika, Opatije ili Visa može biti Lord Owen ili princeza Ana!  </a:t>
            </a:r>
          </a:p>
          <a:p>
            <a:pPr marL="990600" lvl="1" indent="-533400" eaLnBrk="1" hangingPunct="1">
              <a:lnSpc>
                <a:spcPct val="80000"/>
              </a:lnSpc>
              <a:buFont typeface="Wingdings" pitchFamily="2" charset="2"/>
              <a:buNone/>
              <a:defRPr/>
            </a:pPr>
            <a:endParaRPr lang="hr-HR" sz="2400" b="1"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 Nastavak EUtanizije</a:t>
            </a:r>
            <a:endParaRPr lang="en-US" sz="4000" smtClean="0">
              <a:solidFill>
                <a:srgbClr val="66FF99"/>
              </a:solidFill>
            </a:endParaRPr>
          </a:p>
        </p:txBody>
      </p:sp>
      <p:sp>
        <p:nvSpPr>
          <p:cNvPr id="182275" name="Rectangle 3"/>
          <p:cNvSpPr>
            <a:spLocks noGrp="1" noChangeArrowheads="1"/>
          </p:cNvSpPr>
          <p:nvPr>
            <p:ph type="body" idx="1"/>
          </p:nvPr>
        </p:nvSpPr>
        <p:spPr>
          <a:xfrm>
            <a:off x="381000" y="1600200"/>
            <a:ext cx="8077200" cy="4724400"/>
          </a:xfrm>
        </p:spPr>
        <p:txBody>
          <a:bodyPr/>
          <a:lstStyle/>
          <a:p>
            <a:pPr marL="609600" indent="-609600" eaLnBrk="1" hangingPunct="1">
              <a:buFont typeface="Wingdings" pitchFamily="2" charset="2"/>
              <a:buNone/>
              <a:defRPr/>
            </a:pPr>
            <a:r>
              <a:rPr lang="hr-HR" sz="1600" b="1" smtClean="0">
                <a:solidFill>
                  <a:srgbClr val="FF0000"/>
                </a:solidFill>
              </a:rPr>
              <a:t> </a:t>
            </a:r>
          </a:p>
          <a:p>
            <a:pPr marL="609600" indent="-609600" eaLnBrk="1" hangingPunct="1">
              <a:defRPr/>
            </a:pPr>
            <a:r>
              <a:rPr lang="hr-HR" b="1" smtClean="0">
                <a:solidFill>
                  <a:srgbClr val="FF0000"/>
                </a:solidFill>
              </a:rPr>
              <a:t>Od Hrvatske samostalni  HNB! </a:t>
            </a:r>
          </a:p>
          <a:p>
            <a:pPr marL="990600" lvl="1" indent="-533400" eaLnBrk="1" hangingPunct="1">
              <a:defRPr/>
            </a:pPr>
            <a:r>
              <a:rPr lang="hr-HR" sz="2000" b="1" smtClean="0">
                <a:solidFill>
                  <a:srgbClr val="FFCC00"/>
                </a:solidFill>
              </a:rPr>
              <a:t>Definiranje HNB-a i Državnog ureda za reviziju kao samostalnih institucija Znači da nas HNB, po direktivi IMF-a i(li) Svjetske Banke, može gurnuti u </a:t>
            </a:r>
            <a:r>
              <a:rPr lang="hr-HR" sz="2000" b="1" i="1" u="sng" smtClean="0">
                <a:solidFill>
                  <a:srgbClr val="FFCC00"/>
                </a:solidFill>
              </a:rPr>
              <a:t>financijsku propast</a:t>
            </a:r>
            <a:r>
              <a:rPr lang="hr-HR" sz="2000" b="1" smtClean="0">
                <a:solidFill>
                  <a:srgbClr val="FFCC00"/>
                </a:solidFill>
              </a:rPr>
              <a:t>, bez ikakvog državnog obrambenog mehanizma. Glavne Državne insitucije, Predsjednik, Vlada i Sabor ostaju nemoćne pred odlukama HNB-a. </a:t>
            </a:r>
          </a:p>
          <a:p>
            <a:pPr marL="609600" indent="-609600" eaLnBrk="1" hangingPunct="1">
              <a:defRPr/>
            </a:pPr>
            <a:r>
              <a:rPr lang="hr-HR" b="1" smtClean="0">
                <a:solidFill>
                  <a:srgbClr val="FF0000"/>
                </a:solidFill>
              </a:rPr>
              <a:t>Izručivanje hrvatski državljana</a:t>
            </a:r>
            <a:r>
              <a:rPr lang="hr-HR" sz="2400" b="1" smtClean="0">
                <a:solidFill>
                  <a:srgbClr val="FFCC00"/>
                </a:solidFill>
              </a:rPr>
              <a:t> </a:t>
            </a:r>
          </a:p>
          <a:p>
            <a:pPr marL="990600" lvl="1" indent="-533400" eaLnBrk="1" hangingPunct="1">
              <a:defRPr/>
            </a:pPr>
            <a:r>
              <a:rPr lang="hr-HR" sz="2000" b="1" smtClean="0">
                <a:solidFill>
                  <a:srgbClr val="FFCC00"/>
                </a:solidFill>
              </a:rPr>
              <a:t>Omogućiti izručivanje hrvatskih državljana pravosudnim tijelima članica Unije. Znači da Norac i Gotovina mogu biti po odluci Bruxellesa zatočeni u srbskom zatvoru, jednostavnim delegiranjem nadležnosti Beogradu. </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Tko je nadležan?</a:t>
            </a:r>
            <a:endParaRPr lang="en-US" sz="4000" smtClean="0">
              <a:solidFill>
                <a:srgbClr val="66FF99"/>
              </a:solidFill>
            </a:endParaRPr>
          </a:p>
        </p:txBody>
      </p:sp>
      <p:sp>
        <p:nvSpPr>
          <p:cNvPr id="178179" name="Rectangle 3"/>
          <p:cNvSpPr>
            <a:spLocks noGrp="1" noChangeArrowheads="1"/>
          </p:cNvSpPr>
          <p:nvPr>
            <p:ph type="body" idx="1"/>
          </p:nvPr>
        </p:nvSpPr>
        <p:spPr>
          <a:xfrm>
            <a:off x="381000" y="1828800"/>
            <a:ext cx="8153400" cy="4648200"/>
          </a:xfrm>
        </p:spPr>
        <p:txBody>
          <a:bodyPr/>
          <a:lstStyle/>
          <a:p>
            <a:pPr marL="609600" indent="-609600" eaLnBrk="1" hangingPunct="1">
              <a:lnSpc>
                <a:spcPct val="80000"/>
              </a:lnSpc>
              <a:defRPr/>
            </a:pPr>
            <a:r>
              <a:rPr lang="hr-HR" sz="2400" b="1" dirty="0" smtClean="0">
                <a:solidFill>
                  <a:srgbClr val="FF0000"/>
                </a:solidFill>
              </a:rPr>
              <a:t> </a:t>
            </a:r>
            <a:r>
              <a:rPr lang="hr-HR" sz="3600" b="1" dirty="0" smtClean="0">
                <a:solidFill>
                  <a:srgbClr val="FF0000"/>
                </a:solidFill>
              </a:rPr>
              <a:t>Predsjednik?</a:t>
            </a:r>
          </a:p>
          <a:p>
            <a:pPr marL="990600" lvl="1" indent="-533400" eaLnBrk="1" hangingPunct="1">
              <a:lnSpc>
                <a:spcPct val="80000"/>
              </a:lnSpc>
              <a:defRPr/>
            </a:pPr>
            <a:r>
              <a:rPr lang="hr-HR" sz="3200" b="1" dirty="0" smtClean="0">
                <a:solidFill>
                  <a:srgbClr val="FFCC00"/>
                </a:solidFill>
                <a:effectLst/>
              </a:rPr>
              <a:t>Što ako je Predsjednik dio problema, a ne rješenja?</a:t>
            </a:r>
            <a:r>
              <a:rPr lang="hr-HR" sz="3600" b="1" dirty="0" smtClean="0">
                <a:solidFill>
                  <a:srgbClr val="FFCC00"/>
                </a:solidFill>
                <a:effectLst/>
              </a:rPr>
              <a:t> </a:t>
            </a:r>
          </a:p>
          <a:p>
            <a:pPr marL="609600" indent="-609600" eaLnBrk="1" hangingPunct="1">
              <a:lnSpc>
                <a:spcPct val="80000"/>
              </a:lnSpc>
              <a:defRPr/>
            </a:pPr>
            <a:r>
              <a:rPr lang="hr-HR" sz="3600" b="1" dirty="0" smtClean="0">
                <a:solidFill>
                  <a:srgbClr val="FF0000"/>
                </a:solidFill>
              </a:rPr>
              <a:t>Predsjednik HDS?</a:t>
            </a:r>
            <a:endParaRPr lang="hr-HR" sz="3600" b="1" i="1" dirty="0" smtClean="0">
              <a:solidFill>
                <a:srgbClr val="FF0000"/>
              </a:solidFill>
            </a:endParaRPr>
          </a:p>
          <a:p>
            <a:pPr marL="990600" lvl="1" indent="-533400" eaLnBrk="1" hangingPunct="1">
              <a:lnSpc>
                <a:spcPct val="80000"/>
              </a:lnSpc>
              <a:defRPr/>
            </a:pPr>
            <a:r>
              <a:rPr lang="hr-HR" sz="3200" b="1" dirty="0" smtClean="0">
                <a:solidFill>
                  <a:srgbClr val="FFCC00"/>
                </a:solidFill>
                <a:effectLst/>
              </a:rPr>
              <a:t>Pa on je dozvolio ilegalni proces promjena!</a:t>
            </a:r>
          </a:p>
          <a:p>
            <a:pPr marL="609600" indent="-609600" eaLnBrk="1" hangingPunct="1">
              <a:lnSpc>
                <a:spcPct val="80000"/>
              </a:lnSpc>
              <a:defRPr/>
            </a:pPr>
            <a:r>
              <a:rPr lang="hr-HR" sz="3600" b="1" dirty="0" smtClean="0">
                <a:solidFill>
                  <a:srgbClr val="FF0000"/>
                </a:solidFill>
                <a:effectLst>
                  <a:outerShdw blurRad="38100" dist="38100" dir="2700000" algn="tl">
                    <a:srgbClr val="000000">
                      <a:alpha val="43137"/>
                    </a:srgbClr>
                  </a:outerShdw>
                </a:effectLst>
              </a:rPr>
              <a:t>Ustavni sud?</a:t>
            </a:r>
          </a:p>
          <a:p>
            <a:pPr marL="990600" lvl="1" indent="-533400" eaLnBrk="1" hangingPunct="1">
              <a:lnSpc>
                <a:spcPct val="80000"/>
              </a:lnSpc>
              <a:defRPr/>
            </a:pPr>
            <a:r>
              <a:rPr lang="hr-HR" sz="3200" b="1" dirty="0" smtClean="0">
                <a:solidFill>
                  <a:srgbClr val="FFCC00"/>
                </a:solidFill>
                <a:effectLst/>
              </a:rPr>
              <a:t>Pa oni su prešutno prihvatili »promjene« Ustava!</a:t>
            </a:r>
          </a:p>
          <a:p>
            <a:pPr marL="990600" lvl="1" indent="-533400" eaLnBrk="1" hangingPunct="1">
              <a:lnSpc>
                <a:spcPct val="80000"/>
              </a:lnSpc>
              <a:defRPr/>
            </a:pPr>
            <a:endParaRPr lang="hr-HR" sz="3200" b="1" dirty="0" smtClean="0">
              <a:solidFill>
                <a:srgbClr val="FFCC00"/>
              </a:solidFill>
              <a:effectLst/>
            </a:endParaRPr>
          </a:p>
          <a:p>
            <a:pPr marL="990600" lvl="1" indent="-533400" eaLnBrk="1" hangingPunct="1">
              <a:lnSpc>
                <a:spcPct val="80000"/>
              </a:lnSpc>
              <a:defRPr/>
            </a:pPr>
            <a:endParaRPr lang="hr-HR" sz="3200" b="1" dirty="0"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sz="3600"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274638"/>
            <a:ext cx="8229600" cy="1325562"/>
          </a:xfrm>
        </p:spPr>
        <p:txBody>
          <a:bodyPr/>
          <a:lstStyle/>
          <a:p>
            <a:pPr eaLnBrk="1" hangingPunct="1">
              <a:defRPr/>
            </a:pPr>
            <a:r>
              <a:rPr lang="hr-HR" sz="4000" dirty="0">
                <a:solidFill>
                  <a:srgbClr val="FF0000"/>
                </a:solidFill>
              </a:rPr>
              <a:t>Koristne </a:t>
            </a:r>
            <a:r>
              <a:rPr lang="hr-HR" sz="4000" dirty="0" smtClean="0">
                <a:solidFill>
                  <a:srgbClr val="FF0000"/>
                </a:solidFill>
              </a:rPr>
              <a:t>analogije:</a:t>
            </a:r>
            <a:r>
              <a:rPr lang="hr-HR" sz="4000" dirty="0">
                <a:solidFill>
                  <a:srgbClr val="FF0000"/>
                </a:solidFill>
              </a:rPr>
              <a:t/>
            </a:r>
            <a:br>
              <a:rPr lang="hr-HR" sz="4000" dirty="0">
                <a:solidFill>
                  <a:srgbClr val="FF0000"/>
                </a:solidFill>
              </a:rPr>
            </a:br>
            <a:r>
              <a:rPr lang="hr-HR" sz="3600" dirty="0" smtClean="0">
                <a:solidFill>
                  <a:srgbClr val="66FF99"/>
                </a:solidFill>
              </a:rPr>
              <a:t>Pradoksi </a:t>
            </a:r>
            <a:r>
              <a:rPr lang="hr-HR" sz="3600" dirty="0" smtClean="0">
                <a:solidFill>
                  <a:srgbClr val="66FF99"/>
                </a:solidFill>
              </a:rPr>
              <a:t>i </a:t>
            </a:r>
            <a:r>
              <a:rPr lang="hr-HR" sz="3600" dirty="0" smtClean="0">
                <a:solidFill>
                  <a:srgbClr val="66FF99"/>
                </a:solidFill>
              </a:rPr>
              <a:t>nejasnoće </a:t>
            </a:r>
            <a:r>
              <a:rPr lang="hr-HR" sz="3600" dirty="0" smtClean="0">
                <a:solidFill>
                  <a:srgbClr val="66FF99"/>
                </a:solidFill>
              </a:rPr>
              <a:t>(ambiguities)</a:t>
            </a:r>
            <a:endParaRPr lang="en-US" sz="3600" dirty="0" smtClean="0">
              <a:solidFill>
                <a:srgbClr val="66FF99"/>
              </a:solidFill>
            </a:endParaRPr>
          </a:p>
        </p:txBody>
      </p:sp>
      <p:sp>
        <p:nvSpPr>
          <p:cNvPr id="188419" name="Rectangle 3"/>
          <p:cNvSpPr>
            <a:spLocks noGrp="1" noChangeArrowheads="1"/>
          </p:cNvSpPr>
          <p:nvPr>
            <p:ph type="body" idx="1"/>
          </p:nvPr>
        </p:nvSpPr>
        <p:spPr/>
        <p:txBody>
          <a:bodyPr/>
          <a:lstStyle/>
          <a:p>
            <a:pPr eaLnBrk="1" hangingPunct="1">
              <a:lnSpc>
                <a:spcPct val="80000"/>
              </a:lnSpc>
              <a:defRPr/>
            </a:pPr>
            <a:r>
              <a:rPr lang="hr-HR" sz="2800" b="1" smtClean="0">
                <a:solidFill>
                  <a:srgbClr val="FF0000"/>
                </a:solidFill>
              </a:rPr>
              <a:t>Sintaksa Ustava i zakona</a:t>
            </a:r>
          </a:p>
          <a:p>
            <a:pPr lvl="1" eaLnBrk="1" hangingPunct="1">
              <a:lnSpc>
                <a:spcPct val="80000"/>
              </a:lnSpc>
              <a:defRPr/>
            </a:pPr>
            <a:r>
              <a:rPr lang="hr-HR" sz="2400" b="1" smtClean="0">
                <a:solidFill>
                  <a:srgbClr val="FF0000"/>
                </a:solidFill>
              </a:rPr>
              <a:t> </a:t>
            </a:r>
            <a:r>
              <a:rPr lang="hr-HR" sz="2400" b="1" smtClean="0">
                <a:solidFill>
                  <a:srgbClr val="FFCC00"/>
                </a:solidFill>
              </a:rPr>
              <a:t>Vrlo slična sintaksi »neproceduralnih jezika«  </a:t>
            </a:r>
          </a:p>
          <a:p>
            <a:pPr lvl="2" eaLnBrk="1" hangingPunct="1">
              <a:lnSpc>
                <a:spcPct val="80000"/>
              </a:lnSpc>
              <a:buFont typeface="Wingdings" pitchFamily="2" charset="2"/>
              <a:buNone/>
              <a:defRPr/>
            </a:pPr>
            <a:r>
              <a:rPr lang="hr-HR" sz="1600" b="1" smtClean="0">
                <a:solidFill>
                  <a:srgbClr val="FFCC00"/>
                </a:solidFill>
              </a:rPr>
              <a:t>(NON PROCEDURAL LANGUAGES)</a:t>
            </a:r>
          </a:p>
          <a:p>
            <a:pPr lvl="1" eaLnBrk="1" hangingPunct="1">
              <a:lnSpc>
                <a:spcPct val="80000"/>
              </a:lnSpc>
              <a:defRPr/>
            </a:pPr>
            <a:r>
              <a:rPr lang="en-US" sz="2000" b="1" smtClean="0">
                <a:solidFill>
                  <a:srgbClr val="FFCC00"/>
                </a:solidFill>
              </a:rPr>
              <a:t>Wikipedi</a:t>
            </a:r>
            <a:r>
              <a:rPr lang="hr-HR" sz="2000" b="1" smtClean="0">
                <a:solidFill>
                  <a:srgbClr val="FFCC00"/>
                </a:solidFill>
              </a:rPr>
              <a:t>a</a:t>
            </a:r>
            <a:r>
              <a:rPr lang="en-US" sz="2000" b="1" smtClean="0">
                <a:solidFill>
                  <a:srgbClr val="FFCC00"/>
                </a:solidFill>
              </a:rPr>
              <a:t>:</a:t>
            </a:r>
            <a:r>
              <a:rPr lang="hr-HR" sz="2000" b="1" smtClean="0"/>
              <a:t> </a:t>
            </a:r>
            <a:r>
              <a:rPr lang="en-US" sz="2000" b="1" smtClean="0"/>
              <a:t>NPL</a:t>
            </a:r>
            <a:r>
              <a:rPr lang="en-US" sz="2000" smtClean="0"/>
              <a:t> (for </a:t>
            </a:r>
            <a:r>
              <a:rPr lang="en-US" sz="2000" b="1" smtClean="0"/>
              <a:t>NonProcedural Language</a:t>
            </a:r>
            <a:r>
              <a:rPr lang="en-US" sz="2000" smtClean="0"/>
              <a:t>) was a </a:t>
            </a:r>
            <a:r>
              <a:rPr lang="en-US" sz="2000" smtClean="0">
                <a:hlinkClick r:id="rId2"/>
              </a:rPr>
              <a:t>relational database</a:t>
            </a:r>
            <a:r>
              <a:rPr lang="en-US" sz="2000" smtClean="0"/>
              <a:t> language developed by T.D. Truitt et al.</a:t>
            </a:r>
            <a:r>
              <a:rPr lang="en-US" sz="2000" smtClean="0">
                <a:hlinkClick r:id="rId3"/>
              </a:rPr>
              <a:t>[1]</a:t>
            </a:r>
            <a:r>
              <a:rPr lang="en-US" sz="2000" smtClean="0">
                <a:hlinkClick r:id="rId4"/>
              </a:rPr>
              <a:t>[2]</a:t>
            </a:r>
            <a:r>
              <a:rPr lang="en-US" sz="2000" smtClean="0"/>
              <a:t> in 1980 for </a:t>
            </a:r>
            <a:r>
              <a:rPr lang="en-US" sz="2000" smtClean="0">
                <a:hlinkClick r:id="rId5"/>
              </a:rPr>
              <a:t>Apple II</a:t>
            </a:r>
            <a:r>
              <a:rPr lang="en-US" sz="2000" smtClean="0"/>
              <a:t> and </a:t>
            </a:r>
            <a:r>
              <a:rPr lang="en-US" sz="2000" smtClean="0">
                <a:hlinkClick r:id="rId6"/>
              </a:rPr>
              <a:t>MS-DOS</a:t>
            </a:r>
            <a:r>
              <a:rPr lang="en-US" sz="2000" smtClean="0"/>
              <a:t>.</a:t>
            </a:r>
            <a:r>
              <a:rPr lang="en-US" sz="1600" smtClean="0"/>
              <a:t> </a:t>
            </a:r>
          </a:p>
          <a:p>
            <a:pPr lvl="1" eaLnBrk="1" hangingPunct="1">
              <a:lnSpc>
                <a:spcPct val="80000"/>
              </a:lnSpc>
              <a:defRPr/>
            </a:pPr>
            <a:r>
              <a:rPr lang="hr-HR" sz="2000" b="1" smtClean="0">
                <a:solidFill>
                  <a:srgbClr val="FFCC00"/>
                </a:solidFill>
              </a:rPr>
              <a:t>Krivo! Čak</a:t>
            </a:r>
            <a:r>
              <a:rPr lang="en-US" sz="2000" b="1" smtClean="0">
                <a:solidFill>
                  <a:srgbClr val="FFCC00"/>
                </a:solidFill>
              </a:rPr>
              <a:t> smije</a:t>
            </a:r>
            <a:r>
              <a:rPr lang="hr-HR" sz="2000" b="1" smtClean="0">
                <a:solidFill>
                  <a:srgbClr val="FFCC00"/>
                </a:solidFill>
              </a:rPr>
              <a:t>š</a:t>
            </a:r>
            <a:r>
              <a:rPr lang="en-US" sz="2000" b="1" smtClean="0">
                <a:solidFill>
                  <a:srgbClr val="FFCC00"/>
                </a:solidFill>
              </a:rPr>
              <a:t>no</a:t>
            </a:r>
            <a:r>
              <a:rPr lang="hr-HR" sz="2000" b="1" smtClean="0">
                <a:solidFill>
                  <a:srgbClr val="FFCC00"/>
                </a:solidFill>
              </a:rPr>
              <a:t>! TN</a:t>
            </a:r>
            <a:r>
              <a:rPr lang="en-US" sz="2000" b="1" smtClean="0">
                <a:solidFill>
                  <a:srgbClr val="FFCC00"/>
                </a:solidFill>
              </a:rPr>
              <a:t> je  napiso</a:t>
            </a:r>
            <a:r>
              <a:rPr lang="hr-HR" sz="2000" b="1" smtClean="0">
                <a:solidFill>
                  <a:srgbClr val="FFCC00"/>
                </a:solidFill>
              </a:rPr>
              <a:t>(dizajnirao i implementirao)</a:t>
            </a:r>
            <a:r>
              <a:rPr lang="en-US" sz="2000" b="1" smtClean="0">
                <a:solidFill>
                  <a:srgbClr val="FFCC00"/>
                </a:solidFill>
              </a:rPr>
              <a:t> gramatiku </a:t>
            </a:r>
            <a:r>
              <a:rPr lang="hr-HR" sz="2000" b="1" smtClean="0">
                <a:solidFill>
                  <a:srgbClr val="FFCC00"/>
                </a:solidFill>
              </a:rPr>
              <a:t>i</a:t>
            </a:r>
            <a:r>
              <a:rPr lang="en-US" sz="2000" b="1" smtClean="0">
                <a:solidFill>
                  <a:srgbClr val="FFCC00"/>
                </a:solidFill>
              </a:rPr>
              <a:t> semanti</a:t>
            </a:r>
            <a:r>
              <a:rPr lang="hr-HR" sz="2000" b="1" smtClean="0">
                <a:solidFill>
                  <a:srgbClr val="FFCC00"/>
                </a:solidFill>
              </a:rPr>
              <a:t>č</a:t>
            </a:r>
            <a:r>
              <a:rPr lang="en-US" sz="2000" b="1" smtClean="0">
                <a:solidFill>
                  <a:srgbClr val="FFCC00"/>
                </a:solidFill>
              </a:rPr>
              <a:t>ke routine u </a:t>
            </a:r>
            <a:r>
              <a:rPr lang="en-US" sz="2000" b="1" i="1" smtClean="0">
                <a:solidFill>
                  <a:srgbClr val="FFCC00"/>
                </a:solidFill>
              </a:rPr>
              <a:t>General Syntax Analyzer-u</a:t>
            </a:r>
            <a:r>
              <a:rPr lang="en-US" sz="2000" b="1" smtClean="0">
                <a:solidFill>
                  <a:srgbClr val="FFCC00"/>
                </a:solidFill>
              </a:rPr>
              <a:t> 1978. u Roseville, MN na projektu Integrated Recovery! </a:t>
            </a:r>
            <a:endParaRPr lang="hr-HR" sz="2000" b="1" smtClean="0">
              <a:solidFill>
                <a:srgbClr val="FFCC00"/>
              </a:solidFill>
            </a:endParaRPr>
          </a:p>
          <a:p>
            <a:pPr eaLnBrk="1" hangingPunct="1">
              <a:lnSpc>
                <a:spcPct val="80000"/>
              </a:lnSpc>
              <a:defRPr/>
            </a:pPr>
            <a:r>
              <a:rPr lang="hr-HR" sz="2800" b="1" smtClean="0">
                <a:solidFill>
                  <a:srgbClr val="FF0000"/>
                </a:solidFill>
              </a:rPr>
              <a:t>Od koga možemo učiti</a:t>
            </a:r>
            <a:endParaRPr lang="hr-HR" sz="2000" b="1" smtClean="0">
              <a:solidFill>
                <a:srgbClr val="FFCC00"/>
              </a:solidFill>
            </a:endParaRPr>
          </a:p>
          <a:p>
            <a:pPr lvl="1" eaLnBrk="1" hangingPunct="1">
              <a:lnSpc>
                <a:spcPct val="80000"/>
              </a:lnSpc>
              <a:defRPr/>
            </a:pPr>
            <a:r>
              <a:rPr lang="hr-HR" sz="2000" b="1" smtClean="0">
                <a:solidFill>
                  <a:srgbClr val="FFCC00"/>
                </a:solidFill>
                <a:effectLst/>
              </a:rPr>
              <a:t>NASA( </a:t>
            </a:r>
            <a:r>
              <a:rPr lang="hr-HR" sz="2000" smtClean="0">
                <a:solidFill>
                  <a:srgbClr val="FFCC00"/>
                </a:solidFill>
                <a:effectLst/>
              </a:rPr>
              <a:t>The Journal of Defense Software Engineering</a:t>
            </a:r>
            <a:r>
              <a:rPr lang="hr-HR" sz="2000" b="1" smtClean="0">
                <a:solidFill>
                  <a:srgbClr val="FFCC00"/>
                </a:solidFill>
                <a:effectLst/>
              </a:rPr>
              <a:t>): </a:t>
            </a:r>
            <a:r>
              <a:rPr lang="hr-HR" sz="2000" b="1" i="1" smtClean="0">
                <a:solidFill>
                  <a:srgbClr val="FFCC00"/>
                </a:solidFill>
                <a:effectLst/>
              </a:rPr>
              <a:t>Writing Effective Natural Language Requirements Specifications</a:t>
            </a:r>
            <a:r>
              <a:rPr lang="hr-HR" sz="2000" b="1" smtClean="0">
                <a:solidFill>
                  <a:srgbClr val="FFCC00"/>
                </a:solidFill>
                <a:effectLst/>
              </a:rPr>
              <a:t>, William M. Wilson</a:t>
            </a:r>
          </a:p>
          <a:p>
            <a:pPr lvl="1" eaLnBrk="1" hangingPunct="1">
              <a:lnSpc>
                <a:spcPct val="80000"/>
              </a:lnSpc>
              <a:defRPr/>
            </a:pPr>
            <a:r>
              <a:rPr lang="hr-HR" sz="2000" b="1" smtClean="0">
                <a:solidFill>
                  <a:srgbClr val="FFCC00"/>
                </a:solidFill>
                <a:effectLst/>
              </a:rPr>
              <a:t> Source control, S/W development</a:t>
            </a:r>
          </a:p>
          <a:p>
            <a:pPr lvl="1" eaLnBrk="1" hangingPunct="1">
              <a:lnSpc>
                <a:spcPct val="80000"/>
              </a:lnSpc>
              <a:defRPr/>
            </a:pPr>
            <a:r>
              <a:rPr lang="hr-HR" sz="2000" b="1" smtClean="0">
                <a:solidFill>
                  <a:srgbClr val="FFCC00"/>
                </a:solidFill>
                <a:effectLst/>
              </a:rPr>
              <a:t> S/W development tools</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a:xfrm>
            <a:off x="457200" y="152400"/>
            <a:ext cx="8229600" cy="1447800"/>
          </a:xfrm>
        </p:spPr>
        <p:txBody>
          <a:bodyPr/>
          <a:lstStyle/>
          <a:p>
            <a:pPr eaLnBrk="1" hangingPunct="1">
              <a:defRPr/>
            </a:pPr>
            <a:r>
              <a:rPr lang="hr-HR" sz="2400" dirty="0">
                <a:solidFill>
                  <a:srgbClr val="FF0000"/>
                </a:solidFill>
              </a:rPr>
              <a:t>USTAV PO MJERI NACIJE</a:t>
            </a:r>
            <a:br>
              <a:rPr lang="hr-HR" sz="2400" dirty="0">
                <a:solidFill>
                  <a:srgbClr val="FF0000"/>
                </a:solidFill>
              </a:rPr>
            </a:br>
            <a:r>
              <a:rPr lang="hr-HR" sz="2400" dirty="0">
                <a:solidFill>
                  <a:srgbClr val="FF0000"/>
                </a:solidFill>
              </a:rPr>
              <a:t>ILI </a:t>
            </a:r>
            <a:br>
              <a:rPr lang="hr-HR" sz="2400" dirty="0">
                <a:solidFill>
                  <a:srgbClr val="FF0000"/>
                </a:solidFill>
              </a:rPr>
            </a:br>
            <a:r>
              <a:rPr lang="hr-HR" sz="2400" dirty="0">
                <a:solidFill>
                  <a:srgbClr val="FF0000"/>
                </a:solidFill>
              </a:rPr>
              <a:t>PARTITOKRACIJE</a:t>
            </a:r>
            <a:endParaRPr lang="en-US" sz="2400" dirty="0" smtClean="0">
              <a:solidFill>
                <a:srgbClr val="66FF99"/>
              </a:solidFill>
            </a:endParaRPr>
          </a:p>
        </p:txBody>
      </p:sp>
      <p:sp>
        <p:nvSpPr>
          <p:cNvPr id="119811" name="Rectangle 3"/>
          <p:cNvSpPr>
            <a:spLocks noGrp="1" noChangeArrowheads="1"/>
          </p:cNvSpPr>
          <p:nvPr>
            <p:ph type="body" idx="1"/>
          </p:nvPr>
        </p:nvSpPr>
        <p:spPr>
          <a:xfrm>
            <a:off x="457200" y="1600200"/>
            <a:ext cx="8229600" cy="4800600"/>
          </a:xfrm>
        </p:spPr>
        <p:txBody>
          <a:bodyPr/>
          <a:lstStyle/>
          <a:p>
            <a:pPr eaLnBrk="1" hangingPunct="1">
              <a:defRPr/>
            </a:pPr>
            <a:endParaRPr lang="hr-HR" sz="3600" b="1" dirty="0" smtClean="0">
              <a:solidFill>
                <a:srgbClr val="FF9900"/>
              </a:solidFill>
            </a:endParaRPr>
          </a:p>
          <a:p>
            <a:pPr lvl="0" eaLnBrk="1" hangingPunct="1">
              <a:buClr>
                <a:srgbClr val="FFCC00"/>
              </a:buClr>
              <a:defRPr/>
            </a:pPr>
            <a:r>
              <a:rPr lang="en-US" sz="3600" b="1" dirty="0" smtClean="0">
                <a:solidFill>
                  <a:srgbClr val="FF9900"/>
                </a:solidFill>
              </a:rPr>
              <a:t>Nu</a:t>
            </a:r>
            <a:r>
              <a:rPr lang="hr-HR" sz="3600" b="1" dirty="0" smtClean="0">
                <a:solidFill>
                  <a:srgbClr val="FF9900"/>
                </a:solidFill>
              </a:rPr>
              <a:t>žne promjene(</a:t>
            </a:r>
            <a:r>
              <a:rPr lang="hr-HR" sz="3600" u="sng" dirty="0" smtClean="0">
                <a:solidFill>
                  <a:srgbClr val="FF9900"/>
                </a:solidFill>
                <a:effectLst/>
              </a:rPr>
              <a:t>Interdisciplinarno)</a:t>
            </a:r>
            <a:r>
              <a:rPr lang="hr-HR" sz="3600" b="1" dirty="0" smtClean="0">
                <a:solidFill>
                  <a:srgbClr val="FF9900"/>
                </a:solidFill>
              </a:rPr>
              <a:t>:</a:t>
            </a:r>
          </a:p>
          <a:p>
            <a:pPr lvl="1" eaLnBrk="1" hangingPunct="1">
              <a:defRPr/>
            </a:pPr>
            <a:r>
              <a:rPr lang="hr-HR" sz="3600" b="1" dirty="0" smtClean="0">
                <a:solidFill>
                  <a:srgbClr val="FF9900"/>
                </a:solidFill>
              </a:rPr>
              <a:t>U terminologiji</a:t>
            </a:r>
          </a:p>
          <a:p>
            <a:pPr lvl="1" eaLnBrk="1" hangingPunct="1">
              <a:defRPr/>
            </a:pPr>
            <a:r>
              <a:rPr lang="hr-HR" sz="3600" b="1" dirty="0" smtClean="0">
                <a:solidFill>
                  <a:srgbClr val="FF9900"/>
                </a:solidFill>
              </a:rPr>
              <a:t>U sadržaju</a:t>
            </a:r>
            <a:r>
              <a:rPr lang="en-US" sz="3600" b="1" dirty="0" smtClean="0">
                <a:solidFill>
                  <a:srgbClr val="FF9900"/>
                </a:solidFill>
              </a:rPr>
              <a:t> </a:t>
            </a:r>
            <a:endParaRPr lang="hr-HR" sz="3600" b="1" dirty="0" smtClean="0">
              <a:solidFill>
                <a:srgbClr val="FF9900"/>
              </a:solidFill>
            </a:endParaRPr>
          </a:p>
          <a:p>
            <a:pPr lvl="1" eaLnBrk="1" hangingPunct="1">
              <a:defRPr/>
            </a:pPr>
            <a:r>
              <a:rPr lang="hr-HR" sz="3600" b="1" dirty="0" smtClean="0">
                <a:solidFill>
                  <a:srgbClr val="FF9900"/>
                </a:solidFill>
              </a:rPr>
              <a:t>U strukturi</a:t>
            </a:r>
          </a:p>
          <a:p>
            <a:pPr lvl="1" eaLnBrk="1" hangingPunct="1">
              <a:defRPr/>
            </a:pPr>
            <a:r>
              <a:rPr lang="hr-HR" sz="3600" b="1" dirty="0" smtClean="0">
                <a:solidFill>
                  <a:srgbClr val="FF9900"/>
                </a:solidFill>
              </a:rPr>
              <a:t>U proceduri </a:t>
            </a:r>
          </a:p>
          <a:p>
            <a:pPr eaLnBrk="1" hangingPunct="1">
              <a:defRPr/>
            </a:pPr>
            <a:endParaRPr lang="hr-HR" dirty="0" smtClean="0">
              <a:solidFill>
                <a:srgbClr val="FF0000"/>
              </a:solidFill>
            </a:endParaRPr>
          </a:p>
          <a:p>
            <a:pPr eaLnBrk="1" hangingPunct="1">
              <a:defRPr/>
            </a:pPr>
            <a:endParaRPr lang="hr-HR" sz="28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r>
              <a:rPr lang="en-US" sz="1800" b="1" dirty="0" smtClean="0">
                <a:solidFill>
                  <a:srgbClr val="66FF99"/>
                </a:solidFill>
              </a:rPr>
              <a:t>23</a:t>
            </a:r>
            <a:r>
              <a:rPr lang="hr-HR" sz="1800" b="1" dirty="0" smtClean="0">
                <a:solidFill>
                  <a:srgbClr val="66FF99"/>
                </a:solidFill>
              </a:rPr>
              <a:t>. </a:t>
            </a:r>
            <a:r>
              <a:rPr lang="en-US" sz="1800" b="1" dirty="0" err="1" smtClean="0">
                <a:solidFill>
                  <a:srgbClr val="66FF99"/>
                </a:solidFill>
              </a:rPr>
              <a:t>sije;nja</a:t>
            </a:r>
            <a:r>
              <a:rPr lang="en-US" sz="1800" b="1" dirty="0" smtClean="0">
                <a:solidFill>
                  <a:srgbClr val="66FF99"/>
                </a:solidFill>
              </a:rPr>
              <a:t> </a:t>
            </a:r>
            <a:r>
              <a:rPr lang="hr-HR" sz="1800" b="1" dirty="0" smtClean="0">
                <a:solidFill>
                  <a:srgbClr val="66FF99"/>
                </a:solidFill>
              </a:rPr>
              <a:t>201</a:t>
            </a:r>
            <a:r>
              <a:rPr lang="en-US" sz="1800" b="1" dirty="0" smtClean="0">
                <a:solidFill>
                  <a:srgbClr val="66FF99"/>
                </a:solidFill>
              </a:rPr>
              <a:t>4</a:t>
            </a:r>
            <a:r>
              <a:rPr lang="hr-HR" sz="1800" dirty="0" smtClean="0">
                <a:solidFill>
                  <a:srgbClr val="66FF99"/>
                </a:solidFill>
              </a:rPr>
              <a:t>.</a:t>
            </a:r>
            <a:endParaRPr lang="en-US" sz="1800" dirty="0" smtClean="0">
              <a:solidFill>
                <a:srgbClr val="66FF99"/>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a:t>
            </a:fld>
            <a:endParaRPr lang="en-US"/>
          </a:p>
        </p:txBody>
      </p:sp>
    </p:spTree>
    <p:extLst>
      <p:ext uri="{BB962C8B-B14F-4D97-AF65-F5344CB8AC3E}">
        <p14:creationId xmlns:p14="http://schemas.microsoft.com/office/powerpoint/2010/main" val="23254086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76200"/>
            <a:ext cx="8229600" cy="1143000"/>
          </a:xfrm>
        </p:spPr>
        <p:txBody>
          <a:bodyPr/>
          <a:lstStyle/>
          <a:p>
            <a:pPr eaLnBrk="1" hangingPunct="1">
              <a:defRPr/>
            </a:pPr>
            <a:r>
              <a:rPr lang="hr-HR" sz="4000" dirty="0" smtClean="0">
                <a:solidFill>
                  <a:srgbClr val="FF0000"/>
                </a:solidFill>
              </a:rPr>
              <a:t>Pomoć znanosti i tehnologije:</a:t>
            </a:r>
            <a:br>
              <a:rPr lang="hr-HR" sz="4000" dirty="0" smtClean="0">
                <a:solidFill>
                  <a:srgbClr val="FF0000"/>
                </a:solidFill>
              </a:rPr>
            </a:br>
            <a:r>
              <a:rPr lang="en-US" sz="2400" i="1" dirty="0" smtClean="0">
                <a:solidFill>
                  <a:srgbClr val="66FF66"/>
                </a:solidFill>
                <a:effectLst/>
              </a:rPr>
              <a:t>context-free </a:t>
            </a:r>
            <a:r>
              <a:rPr lang="en-US" sz="2400" i="1" dirty="0" err="1" smtClean="0">
                <a:solidFill>
                  <a:srgbClr val="66FF66"/>
                </a:solidFill>
                <a:effectLst/>
              </a:rPr>
              <a:t>gramatik</a:t>
            </a:r>
            <a:r>
              <a:rPr lang="hr-HR" sz="2400" i="1" dirty="0" smtClean="0">
                <a:solidFill>
                  <a:srgbClr val="66FF66"/>
                </a:solidFill>
                <a:effectLst/>
              </a:rPr>
              <a:t>e, BNF, production rules, </a:t>
            </a:r>
            <a:r>
              <a:rPr lang="hr-HR" sz="2400" dirty="0" smtClean="0">
                <a:solidFill>
                  <a:srgbClr val="66FF66"/>
                </a:solidFill>
              </a:rPr>
              <a:t>ambiguities</a:t>
            </a:r>
            <a:endParaRPr lang="en-US" sz="2400" dirty="0" smtClean="0">
              <a:solidFill>
                <a:srgbClr val="66FF66"/>
              </a:solidFill>
            </a:endParaRPr>
          </a:p>
        </p:txBody>
      </p:sp>
      <p:sp>
        <p:nvSpPr>
          <p:cNvPr id="188419" name="Rectangle 3"/>
          <p:cNvSpPr>
            <a:spLocks noGrp="1" noChangeArrowheads="1"/>
          </p:cNvSpPr>
          <p:nvPr>
            <p:ph type="body" idx="1"/>
          </p:nvPr>
        </p:nvSpPr>
        <p:spPr>
          <a:xfrm>
            <a:off x="457200" y="1447800"/>
            <a:ext cx="8229600" cy="5257800"/>
          </a:xfrm>
        </p:spPr>
        <p:txBody>
          <a:bodyPr/>
          <a:lstStyle/>
          <a:p>
            <a:r>
              <a:rPr lang="en-US" sz="2000" dirty="0">
                <a:effectLst/>
              </a:rPr>
              <a:t>In </a:t>
            </a:r>
            <a:r>
              <a:rPr lang="en-US" sz="2000" u="sng" dirty="0">
                <a:effectLst/>
                <a:hlinkClick r:id="rId2" tooltip="Computer science"/>
              </a:rPr>
              <a:t>computer science</a:t>
            </a:r>
            <a:r>
              <a:rPr lang="en-US" sz="2000" dirty="0">
                <a:effectLst/>
              </a:rPr>
              <a:t>, </a:t>
            </a:r>
            <a:r>
              <a:rPr lang="en-US" sz="2000" b="1" dirty="0">
                <a:effectLst/>
              </a:rPr>
              <a:t>BNF</a:t>
            </a:r>
            <a:r>
              <a:rPr lang="en-US" sz="2000" dirty="0">
                <a:effectLst/>
              </a:rPr>
              <a:t> (</a:t>
            </a:r>
            <a:r>
              <a:rPr lang="en-US" sz="2000" b="1" dirty="0">
                <a:effectLst/>
              </a:rPr>
              <a:t>Backus–</a:t>
            </a:r>
            <a:r>
              <a:rPr lang="en-US" sz="2000" b="1" dirty="0" err="1">
                <a:effectLst/>
              </a:rPr>
              <a:t>Naur</a:t>
            </a:r>
            <a:r>
              <a:rPr lang="en-US" sz="2000" b="1" dirty="0">
                <a:effectLst/>
              </a:rPr>
              <a:t> Form</a:t>
            </a:r>
            <a:r>
              <a:rPr lang="en-US" sz="2000" dirty="0">
                <a:effectLst/>
              </a:rPr>
              <a:t>) is … main </a:t>
            </a:r>
            <a:r>
              <a:rPr lang="en-US" sz="2000" u="sng" dirty="0">
                <a:effectLst/>
                <a:hlinkClick r:id="rId3" tooltip="Metasyntax"/>
              </a:rPr>
              <a:t>notation techniques</a:t>
            </a:r>
            <a:r>
              <a:rPr lang="en-US" sz="2000" dirty="0">
                <a:effectLst/>
              </a:rPr>
              <a:t> for </a:t>
            </a:r>
            <a:r>
              <a:rPr lang="en-US" sz="2000" u="sng" dirty="0">
                <a:effectLst/>
                <a:hlinkClick r:id="rId4" tooltip="Context-free grammar"/>
              </a:rPr>
              <a:t>context-free grammars</a:t>
            </a:r>
            <a:r>
              <a:rPr lang="en-US" sz="2000" dirty="0">
                <a:effectLst/>
              </a:rPr>
              <a:t>, often used to describe the </a:t>
            </a:r>
            <a:r>
              <a:rPr lang="en-US" sz="2000" u="sng" dirty="0">
                <a:effectLst/>
                <a:hlinkClick r:id="rId5" tooltip="Syntax"/>
              </a:rPr>
              <a:t>syntax</a:t>
            </a:r>
            <a:r>
              <a:rPr lang="en-US" sz="2000" dirty="0">
                <a:effectLst/>
              </a:rPr>
              <a:t> of </a:t>
            </a:r>
            <a:r>
              <a:rPr lang="en-US" sz="2000" u="sng" dirty="0">
                <a:effectLst/>
                <a:hlinkClick r:id="rId6" tooltip="Formal language"/>
              </a:rPr>
              <a:t>languages</a:t>
            </a:r>
            <a:r>
              <a:rPr lang="en-US" sz="2000" dirty="0">
                <a:effectLst/>
              </a:rPr>
              <a:t> used in computing, such as computer </a:t>
            </a:r>
            <a:r>
              <a:rPr lang="en-US" sz="2000" u="sng" dirty="0">
                <a:effectLst/>
                <a:hlinkClick r:id="rId7" tooltip="Programming language"/>
              </a:rPr>
              <a:t>programming languages</a:t>
            </a:r>
            <a:r>
              <a:rPr lang="en-US" sz="2000" dirty="0">
                <a:effectLst/>
              </a:rPr>
              <a:t>, </a:t>
            </a:r>
            <a:r>
              <a:rPr lang="en-US" sz="2000" u="sng" dirty="0">
                <a:effectLst/>
                <a:hlinkClick r:id="rId8" tooltip="Document format"/>
              </a:rPr>
              <a:t>document formats</a:t>
            </a:r>
            <a:r>
              <a:rPr lang="en-US" sz="2000" dirty="0">
                <a:effectLst/>
              </a:rPr>
              <a:t>, </a:t>
            </a:r>
            <a:r>
              <a:rPr lang="en-US" sz="2000" u="sng" dirty="0">
                <a:effectLst/>
                <a:hlinkClick r:id="rId9" tooltip="Instruction set"/>
              </a:rPr>
              <a:t>instruction sets</a:t>
            </a:r>
            <a:r>
              <a:rPr lang="en-US" sz="2000" dirty="0">
                <a:effectLst/>
              </a:rPr>
              <a:t> and </a:t>
            </a:r>
            <a:r>
              <a:rPr lang="en-US" sz="2000" u="sng" dirty="0">
                <a:effectLst/>
                <a:hlinkClick r:id="rId10" tooltip="Communication protocol"/>
              </a:rPr>
              <a:t>communication protocols</a:t>
            </a:r>
            <a:r>
              <a:rPr lang="en-US" sz="2000" dirty="0">
                <a:effectLst/>
              </a:rPr>
              <a:t>; </a:t>
            </a:r>
          </a:p>
          <a:p>
            <a:r>
              <a:rPr lang="en-US" sz="2400" dirty="0">
                <a:solidFill>
                  <a:srgbClr val="FFFF00"/>
                </a:solidFill>
                <a:effectLst/>
              </a:rPr>
              <a:t>U CS </a:t>
            </a:r>
            <a:r>
              <a:rPr lang="en-US" sz="2400" b="1" dirty="0">
                <a:solidFill>
                  <a:srgbClr val="FFFF00"/>
                </a:solidFill>
                <a:effectLst/>
              </a:rPr>
              <a:t>BNF</a:t>
            </a:r>
            <a:r>
              <a:rPr lang="en-US" sz="2400" dirty="0">
                <a:solidFill>
                  <a:srgbClr val="FFFF00"/>
                </a:solidFill>
                <a:effectLst/>
              </a:rPr>
              <a:t> (</a:t>
            </a:r>
            <a:r>
              <a:rPr lang="en-US" sz="2400" b="1" dirty="0">
                <a:solidFill>
                  <a:srgbClr val="FFFF00"/>
                </a:solidFill>
                <a:effectLst/>
              </a:rPr>
              <a:t>Backus–</a:t>
            </a:r>
            <a:r>
              <a:rPr lang="en-US" sz="2400" b="1" dirty="0" err="1">
                <a:solidFill>
                  <a:srgbClr val="FFFF00"/>
                </a:solidFill>
                <a:effectLst/>
              </a:rPr>
              <a:t>Naur</a:t>
            </a:r>
            <a:r>
              <a:rPr lang="en-US" sz="2400" b="1" dirty="0">
                <a:solidFill>
                  <a:srgbClr val="FFFF00"/>
                </a:solidFill>
                <a:effectLst/>
              </a:rPr>
              <a:t> Form</a:t>
            </a:r>
            <a:r>
              <a:rPr lang="en-US" sz="2400" dirty="0">
                <a:solidFill>
                  <a:srgbClr val="FFFF00"/>
                </a:solidFill>
                <a:effectLst/>
              </a:rPr>
              <a:t>) je </a:t>
            </a:r>
            <a:r>
              <a:rPr lang="en-US" sz="2400" dirty="0" err="1">
                <a:solidFill>
                  <a:srgbClr val="FFFF00"/>
                </a:solidFill>
                <a:effectLst/>
              </a:rPr>
              <a:t>tehnika</a:t>
            </a:r>
            <a:r>
              <a:rPr lang="en-US" sz="2400" dirty="0">
                <a:solidFill>
                  <a:srgbClr val="FFFF00"/>
                </a:solidFill>
                <a:effectLst/>
              </a:rPr>
              <a:t> </a:t>
            </a:r>
            <a:r>
              <a:rPr lang="en-US" sz="2400" dirty="0" err="1">
                <a:solidFill>
                  <a:srgbClr val="FFFF00"/>
                </a:solidFill>
                <a:effectLst/>
              </a:rPr>
              <a:t>notacije</a:t>
            </a:r>
            <a:r>
              <a:rPr lang="en-US" sz="2400" dirty="0">
                <a:solidFill>
                  <a:srgbClr val="FFFF00"/>
                </a:solidFill>
                <a:effectLst/>
              </a:rPr>
              <a:t> </a:t>
            </a:r>
            <a:r>
              <a:rPr lang="en-US" sz="2400" i="1" dirty="0">
                <a:solidFill>
                  <a:srgbClr val="FFFF00"/>
                </a:solidFill>
                <a:effectLst/>
              </a:rPr>
              <a:t>context-free </a:t>
            </a:r>
            <a:r>
              <a:rPr lang="en-US" sz="2400" i="1" dirty="0" err="1">
                <a:solidFill>
                  <a:srgbClr val="FFFF00"/>
                </a:solidFill>
                <a:effectLst/>
              </a:rPr>
              <a:t>gramatika</a:t>
            </a:r>
            <a:r>
              <a:rPr lang="en-US" sz="2400" dirty="0">
                <a:solidFill>
                  <a:srgbClr val="FFFF00"/>
                </a:solidFill>
                <a:effectLst/>
              </a:rPr>
              <a:t>, </a:t>
            </a:r>
            <a:r>
              <a:rPr lang="en-US" sz="2400" dirty="0" err="1">
                <a:solidFill>
                  <a:srgbClr val="FFFF00"/>
                </a:solidFill>
                <a:effectLst/>
              </a:rPr>
              <a:t>često</a:t>
            </a:r>
            <a:r>
              <a:rPr lang="en-US" sz="2400" dirty="0">
                <a:solidFill>
                  <a:srgbClr val="FFFF00"/>
                </a:solidFill>
                <a:effectLst/>
              </a:rPr>
              <a:t> </a:t>
            </a:r>
            <a:r>
              <a:rPr lang="en-US" sz="2400" dirty="0" err="1">
                <a:solidFill>
                  <a:srgbClr val="FFFF00"/>
                </a:solidFill>
                <a:effectLst/>
              </a:rPr>
              <a:t>upotrebljavana</a:t>
            </a:r>
            <a:r>
              <a:rPr lang="en-US" sz="2400" dirty="0">
                <a:solidFill>
                  <a:srgbClr val="FFFF00"/>
                </a:solidFill>
                <a:effectLst/>
              </a:rPr>
              <a:t> u </a:t>
            </a:r>
            <a:r>
              <a:rPr lang="en-US" sz="2400" dirty="0" err="1">
                <a:solidFill>
                  <a:srgbClr val="FFFF00"/>
                </a:solidFill>
                <a:effectLst/>
              </a:rPr>
              <a:t>opisu</a:t>
            </a:r>
            <a:r>
              <a:rPr lang="en-US" sz="2400" dirty="0">
                <a:solidFill>
                  <a:srgbClr val="FFFF00"/>
                </a:solidFill>
                <a:effectLst/>
              </a:rPr>
              <a:t> </a:t>
            </a:r>
            <a:r>
              <a:rPr lang="en-US" sz="2400" dirty="0" err="1">
                <a:solidFill>
                  <a:srgbClr val="FFFF00"/>
                </a:solidFill>
                <a:effectLst/>
              </a:rPr>
              <a:t>sintakse</a:t>
            </a:r>
            <a:r>
              <a:rPr lang="en-US" sz="2400" dirty="0">
                <a:solidFill>
                  <a:srgbClr val="FFFF00"/>
                </a:solidFill>
                <a:effectLst/>
              </a:rPr>
              <a:t> </a:t>
            </a:r>
            <a:r>
              <a:rPr lang="en-US" sz="2400" dirty="0" err="1">
                <a:solidFill>
                  <a:srgbClr val="FFFF00"/>
                </a:solidFill>
                <a:effectLst/>
              </a:rPr>
              <a:t>jezika</a:t>
            </a:r>
            <a:r>
              <a:rPr lang="en-US" sz="2400" dirty="0">
                <a:solidFill>
                  <a:srgbClr val="FFFF00"/>
                </a:solidFill>
                <a:effectLst/>
              </a:rPr>
              <a:t> u “</a:t>
            </a:r>
            <a:r>
              <a:rPr lang="en-US" sz="2400" dirty="0" err="1">
                <a:solidFill>
                  <a:srgbClr val="FFFF00"/>
                </a:solidFill>
                <a:effectLst/>
              </a:rPr>
              <a:t>računarstvu</a:t>
            </a:r>
            <a:r>
              <a:rPr lang="en-US" sz="2400" dirty="0" smtClean="0">
                <a:solidFill>
                  <a:srgbClr val="FFFF00"/>
                </a:solidFill>
                <a:effectLst/>
              </a:rPr>
              <a:t>”…</a:t>
            </a:r>
            <a:endParaRPr lang="hr-HR" sz="2400" dirty="0" smtClean="0">
              <a:solidFill>
                <a:srgbClr val="FFFF00"/>
              </a:solidFill>
              <a:effectLst/>
            </a:endParaRPr>
          </a:p>
          <a:p>
            <a:r>
              <a:rPr lang="hr-HR" sz="2400" dirty="0" smtClean="0">
                <a:solidFill>
                  <a:srgbClr val="FFFF00"/>
                </a:solidFill>
                <a:effectLst/>
              </a:rPr>
              <a:t>Primjer:</a:t>
            </a:r>
          </a:p>
          <a:p>
            <a:pPr marL="0" indent="0">
              <a:buNone/>
            </a:pPr>
            <a:r>
              <a:rPr lang="en-US" sz="2000" dirty="0" smtClean="0">
                <a:effectLst/>
              </a:rPr>
              <a:t>&lt;</a:t>
            </a:r>
            <a:r>
              <a:rPr lang="en-US" sz="2000" dirty="0">
                <a:effectLst/>
              </a:rPr>
              <a:t>identifier&gt; ::= &lt;letter&gt; |</a:t>
            </a:r>
          </a:p>
          <a:p>
            <a:pPr marL="0" indent="0">
              <a:buNone/>
            </a:pPr>
            <a:r>
              <a:rPr lang="en-US" sz="2000" dirty="0">
                <a:effectLst/>
              </a:rPr>
              <a:t>                 &lt;identifier&gt; [ &lt;letter&gt; | &lt;digit&gt; ]</a:t>
            </a:r>
          </a:p>
          <a:p>
            <a:pPr marL="0" indent="0">
              <a:buNone/>
            </a:pPr>
            <a:r>
              <a:rPr lang="en-US" sz="2000" dirty="0">
                <a:effectLst/>
              </a:rPr>
              <a:t>U FORTRANU ( </a:t>
            </a:r>
            <a:r>
              <a:rPr lang="en-US" sz="2000" dirty="0" err="1">
                <a:effectLst/>
              </a:rPr>
              <a:t>kojeg</a:t>
            </a:r>
            <a:r>
              <a:rPr lang="en-US" sz="2000" dirty="0">
                <a:effectLst/>
              </a:rPr>
              <a:t> </a:t>
            </a:r>
            <a:r>
              <a:rPr lang="en-US" sz="2000" dirty="0" err="1">
                <a:effectLst/>
              </a:rPr>
              <a:t>svi</a:t>
            </a:r>
            <a:r>
              <a:rPr lang="en-US" sz="2000" dirty="0">
                <a:effectLst/>
              </a:rPr>
              <a:t> </a:t>
            </a:r>
            <a:r>
              <a:rPr lang="en-US" sz="2000" dirty="0" err="1">
                <a:effectLst/>
              </a:rPr>
              <a:t>znaju</a:t>
            </a:r>
            <a:r>
              <a:rPr lang="en-US" sz="2000" dirty="0">
                <a:effectLst/>
              </a:rPr>
              <a:t>!): N, NN, N35K, MAX53A, …</a:t>
            </a:r>
          </a:p>
          <a:p>
            <a:pPr marL="0" indent="0">
              <a:buNone/>
            </a:pPr>
            <a:r>
              <a:rPr lang="en-US" sz="2000" dirty="0">
                <a:effectLst/>
              </a:rPr>
              <a:t>&lt;letter&gt; ::= "A" | "B" | "C" | … | "X" | "Y" | "Z" ;</a:t>
            </a:r>
          </a:p>
          <a:p>
            <a:pPr marL="0" indent="0">
              <a:buNone/>
            </a:pPr>
            <a:r>
              <a:rPr lang="en-US" sz="2000" dirty="0">
                <a:effectLst/>
              </a:rPr>
              <a:t>&lt;digit&gt; ::= "0" | "1" | "2" | … | "8" | "9" ;</a:t>
            </a:r>
          </a:p>
          <a:p>
            <a:pPr marL="0" indent="0">
              <a:buNone/>
            </a:pPr>
            <a:r>
              <a:rPr lang="hr-HR" sz="2000" b="1" dirty="0" smtClean="0">
                <a:solidFill>
                  <a:srgbClr val="FFFF00"/>
                </a:solidFill>
                <a:effectLst/>
              </a:rPr>
              <a:t>Note: Derivatives contracts are written in formal language (kao HTML)</a:t>
            </a:r>
            <a:endParaRPr lang="hr-HR" sz="2000" b="1" dirty="0" smtClean="0">
              <a:solidFill>
                <a:srgbClr val="FFFF00"/>
              </a:solidFill>
              <a:effectLst/>
            </a:endParaRPr>
          </a:p>
        </p:txBody>
      </p:sp>
      <p:sp>
        <p:nvSpPr>
          <p:cNvPr id="2" name="Slide Number Placeholder 1"/>
          <p:cNvSpPr>
            <a:spLocks noGrp="1"/>
          </p:cNvSpPr>
          <p:nvPr>
            <p:ph type="sldNum" sz="quarter" idx="11"/>
          </p:nvPr>
        </p:nvSpPr>
        <p:spPr/>
        <p:txBody>
          <a:bodyPr/>
          <a:lstStyle/>
          <a:p>
            <a:pPr>
              <a:defRPr/>
            </a:pPr>
            <a:r>
              <a:rPr lang="hr-HR" dirty="0" smtClean="0"/>
              <a:t> </a:t>
            </a:r>
            <a:fld id="{9518D3C7-563F-4903-B91B-E49FEA2EEEF4}" type="slidenum">
              <a:rPr lang="en-US" smtClean="0"/>
              <a:pPr>
                <a:defRPr/>
              </a:pPr>
              <a:t>30</a:t>
            </a:fld>
            <a:endParaRPr lang="en-US" dirty="0"/>
          </a:p>
        </p:txBody>
      </p:sp>
    </p:spTree>
    <p:extLst>
      <p:ext uri="{BB962C8B-B14F-4D97-AF65-F5344CB8AC3E}">
        <p14:creationId xmlns:p14="http://schemas.microsoft.com/office/powerpoint/2010/main" val="20336319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76200"/>
            <a:ext cx="8229600" cy="1143000"/>
          </a:xfrm>
        </p:spPr>
        <p:txBody>
          <a:bodyPr/>
          <a:lstStyle/>
          <a:p>
            <a:pPr eaLnBrk="1" hangingPunct="1">
              <a:defRPr/>
            </a:pPr>
            <a:r>
              <a:rPr lang="hr-HR" sz="4000" dirty="0" smtClean="0">
                <a:solidFill>
                  <a:srgbClr val="FF0000"/>
                </a:solidFill>
              </a:rPr>
              <a:t>Pomoć znanosti i tehnologije:</a:t>
            </a:r>
            <a:br>
              <a:rPr lang="hr-HR" sz="4000" dirty="0" smtClean="0">
                <a:solidFill>
                  <a:srgbClr val="FF0000"/>
                </a:solidFill>
              </a:rPr>
            </a:br>
            <a:r>
              <a:rPr lang="hr-HR" sz="2400" i="1" dirty="0" smtClean="0">
                <a:solidFill>
                  <a:srgbClr val="66FF66"/>
                </a:solidFill>
                <a:effectLst/>
              </a:rPr>
              <a:t>Uprava, Pošta, Registracija vozila, ...</a:t>
            </a:r>
            <a:endParaRPr lang="en-US" sz="2400" dirty="0" smtClean="0">
              <a:solidFill>
                <a:srgbClr val="66FF66"/>
              </a:solidFill>
            </a:endParaRPr>
          </a:p>
        </p:txBody>
      </p:sp>
      <p:sp>
        <p:nvSpPr>
          <p:cNvPr id="188419" name="Rectangle 3"/>
          <p:cNvSpPr>
            <a:spLocks noGrp="1" noChangeArrowheads="1"/>
          </p:cNvSpPr>
          <p:nvPr>
            <p:ph type="body" idx="1"/>
          </p:nvPr>
        </p:nvSpPr>
        <p:spPr>
          <a:xfrm>
            <a:off x="457200" y="1447800"/>
            <a:ext cx="8229600" cy="5257800"/>
          </a:xfrm>
        </p:spPr>
        <p:txBody>
          <a:bodyPr/>
          <a:lstStyle/>
          <a:p>
            <a:pPr marL="0" indent="0" algn="ctr">
              <a:buNone/>
            </a:pPr>
            <a:r>
              <a:rPr lang="hr-HR" sz="2800" b="1" dirty="0" smtClean="0">
                <a:solidFill>
                  <a:srgbClr val="FFFF00"/>
                </a:solidFill>
                <a:effectLst/>
              </a:rPr>
              <a:t>Poštanka adresa u BNF</a:t>
            </a:r>
          </a:p>
          <a:p>
            <a:pPr marL="0" indent="0">
              <a:buNone/>
            </a:pPr>
            <a:endParaRPr lang="hr-HR" sz="2000" dirty="0">
              <a:effectLst/>
            </a:endParaRPr>
          </a:p>
          <a:p>
            <a:pPr marL="0" indent="0">
              <a:buNone/>
            </a:pPr>
            <a:r>
              <a:rPr lang="en-US" sz="2000" dirty="0" smtClean="0">
                <a:effectLst/>
              </a:rPr>
              <a:t>&lt;</a:t>
            </a:r>
            <a:r>
              <a:rPr lang="en-US" sz="2000" dirty="0">
                <a:effectLst/>
              </a:rPr>
              <a:t>postal-address&gt; ::= &lt;name-part&gt; &lt;street-address&gt; &lt;zip-part&gt;</a:t>
            </a:r>
          </a:p>
          <a:p>
            <a:pPr marL="0" indent="0">
              <a:buNone/>
            </a:pPr>
            <a:r>
              <a:rPr lang="en-US" sz="2000" dirty="0">
                <a:effectLst/>
              </a:rPr>
              <a:t> </a:t>
            </a:r>
            <a:r>
              <a:rPr lang="en-US" sz="2000" dirty="0" smtClean="0">
                <a:effectLst/>
              </a:rPr>
              <a:t>      </a:t>
            </a:r>
            <a:r>
              <a:rPr lang="en-US" sz="2000" dirty="0">
                <a:effectLst/>
              </a:rPr>
              <a:t>&lt;name-part&gt; ::= &lt;personal-part&gt; &lt;last-name&gt; &lt;opt-suffix-part&gt; &lt;EOL&gt; </a:t>
            </a:r>
          </a:p>
          <a:p>
            <a:pPr marL="0" indent="0">
              <a:buNone/>
            </a:pPr>
            <a:r>
              <a:rPr lang="en-US" sz="2000" dirty="0">
                <a:effectLst/>
              </a:rPr>
              <a:t>                   </a:t>
            </a:r>
            <a:r>
              <a:rPr lang="hr-HR" sz="2000" dirty="0" smtClean="0">
                <a:effectLst/>
              </a:rPr>
              <a:t>		</a:t>
            </a:r>
            <a:r>
              <a:rPr lang="en-US" sz="2000" dirty="0" smtClean="0">
                <a:effectLst/>
              </a:rPr>
              <a:t> </a:t>
            </a:r>
            <a:r>
              <a:rPr lang="en-US" sz="2000" dirty="0">
                <a:effectLst/>
              </a:rPr>
              <a:t>| &lt;personal-part&gt; &lt;name-part&gt;</a:t>
            </a:r>
          </a:p>
          <a:p>
            <a:pPr marL="0" indent="0">
              <a:buNone/>
            </a:pPr>
            <a:r>
              <a:rPr lang="en-US" sz="2000" dirty="0">
                <a:effectLst/>
              </a:rPr>
              <a:t> </a:t>
            </a:r>
            <a:r>
              <a:rPr lang="en-US" sz="2000" dirty="0" smtClean="0">
                <a:effectLst/>
              </a:rPr>
              <a:t>  </a:t>
            </a:r>
            <a:r>
              <a:rPr lang="en-US" sz="2000" dirty="0">
                <a:effectLst/>
              </a:rPr>
              <a:t>&lt;personal-part&gt; ::= &lt;first-name&gt; | &lt;initial&gt; "." </a:t>
            </a:r>
          </a:p>
          <a:p>
            <a:pPr marL="0" indent="0">
              <a:buNone/>
            </a:pPr>
            <a:r>
              <a:rPr lang="en-US" sz="2000" dirty="0">
                <a:effectLst/>
              </a:rPr>
              <a:t> </a:t>
            </a:r>
            <a:r>
              <a:rPr lang="en-US" sz="2000" dirty="0" smtClean="0">
                <a:effectLst/>
              </a:rPr>
              <a:t> </a:t>
            </a:r>
            <a:r>
              <a:rPr lang="en-US" sz="2000" dirty="0">
                <a:effectLst/>
              </a:rPr>
              <a:t>&lt;street-address&gt; ::= &lt;house-</a:t>
            </a:r>
            <a:r>
              <a:rPr lang="en-US" sz="2000" dirty="0" err="1">
                <a:effectLst/>
              </a:rPr>
              <a:t>num</a:t>
            </a:r>
            <a:r>
              <a:rPr lang="en-US" sz="2000" dirty="0">
                <a:effectLst/>
              </a:rPr>
              <a:t>&gt; &lt;street-name&gt; &lt;opt-apt-</a:t>
            </a:r>
            <a:r>
              <a:rPr lang="en-US" sz="2000" dirty="0" err="1">
                <a:effectLst/>
              </a:rPr>
              <a:t>num</a:t>
            </a:r>
            <a:r>
              <a:rPr lang="en-US" sz="2000" dirty="0">
                <a:effectLst/>
              </a:rPr>
              <a:t>&gt; &lt;EOL&gt;</a:t>
            </a:r>
          </a:p>
          <a:p>
            <a:pPr marL="0" indent="0">
              <a:buNone/>
            </a:pPr>
            <a:r>
              <a:rPr lang="en-US" sz="2000" dirty="0">
                <a:effectLst/>
              </a:rPr>
              <a:t> </a:t>
            </a:r>
            <a:r>
              <a:rPr lang="en-US" sz="2000" dirty="0" smtClean="0">
                <a:effectLst/>
              </a:rPr>
              <a:t>       </a:t>
            </a:r>
            <a:r>
              <a:rPr lang="en-US" sz="2000" dirty="0">
                <a:effectLst/>
              </a:rPr>
              <a:t>&lt;zip-part&gt; ::= &lt;town-name&gt; "," &lt;state-code&gt; &lt;ZIP-code&gt; &lt;EOL&gt;</a:t>
            </a:r>
          </a:p>
          <a:p>
            <a:pPr marL="0" indent="0">
              <a:buNone/>
            </a:pPr>
            <a:r>
              <a:rPr lang="en-US" sz="2000" dirty="0">
                <a:effectLst/>
              </a:rPr>
              <a:t> </a:t>
            </a:r>
            <a:endParaRPr lang="hr-HR" sz="2000" dirty="0" smtClean="0">
              <a:effectLst/>
            </a:endParaRPr>
          </a:p>
          <a:p>
            <a:pPr marL="0" indent="0">
              <a:buNone/>
            </a:pPr>
            <a:r>
              <a:rPr lang="en-US" sz="2000" dirty="0" smtClean="0">
                <a:effectLst/>
              </a:rPr>
              <a:t>&lt;</a:t>
            </a:r>
            <a:r>
              <a:rPr lang="en-US" sz="2000" dirty="0">
                <a:effectLst/>
              </a:rPr>
              <a:t>opt-suffix-part&gt; ::= "Sr." | "Jr." | &lt;roman-numeral&gt; | ""</a:t>
            </a:r>
          </a:p>
          <a:p>
            <a:pPr marL="0" indent="0">
              <a:buNone/>
            </a:pPr>
            <a:r>
              <a:rPr lang="en-US" sz="2000" dirty="0">
                <a:effectLst/>
              </a:rPr>
              <a:t>   &lt;opt-apt-</a:t>
            </a:r>
            <a:r>
              <a:rPr lang="en-US" sz="2000" dirty="0" err="1">
                <a:effectLst/>
              </a:rPr>
              <a:t>num</a:t>
            </a:r>
            <a:r>
              <a:rPr lang="en-US" sz="2000" dirty="0">
                <a:effectLst/>
              </a:rPr>
              <a:t>&gt; ::= &lt;apt-</a:t>
            </a:r>
            <a:r>
              <a:rPr lang="en-US" sz="2000" dirty="0" err="1">
                <a:effectLst/>
              </a:rPr>
              <a:t>num</a:t>
            </a:r>
            <a:r>
              <a:rPr lang="en-US" sz="2000" dirty="0">
                <a:effectLst/>
              </a:rPr>
              <a:t>&gt; | ""</a:t>
            </a:r>
          </a:p>
        </p:txBody>
      </p:sp>
      <p:sp>
        <p:nvSpPr>
          <p:cNvPr id="2" name="Slide Number Placeholder 1"/>
          <p:cNvSpPr>
            <a:spLocks noGrp="1"/>
          </p:cNvSpPr>
          <p:nvPr>
            <p:ph type="sldNum" sz="quarter" idx="11"/>
          </p:nvPr>
        </p:nvSpPr>
        <p:spPr/>
        <p:txBody>
          <a:bodyPr/>
          <a:lstStyle/>
          <a:p>
            <a:pPr>
              <a:defRPr/>
            </a:pPr>
            <a:r>
              <a:rPr lang="hr-HR" dirty="0" smtClean="0"/>
              <a:t> </a:t>
            </a:r>
            <a:fld id="{9518D3C7-563F-4903-B91B-E49FEA2EEEF4}" type="slidenum">
              <a:rPr lang="en-US" smtClean="0"/>
              <a:pPr>
                <a:defRPr/>
              </a:pPr>
              <a:t>31</a:t>
            </a:fld>
            <a:endParaRPr lang="en-US" dirty="0"/>
          </a:p>
        </p:txBody>
      </p:sp>
    </p:spTree>
    <p:extLst>
      <p:ext uri="{BB962C8B-B14F-4D97-AF65-F5344CB8AC3E}">
        <p14:creationId xmlns:p14="http://schemas.microsoft.com/office/powerpoint/2010/main" val="10145340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a:xfrm>
            <a:off x="457200" y="274638"/>
            <a:ext cx="8229600" cy="1325562"/>
          </a:xfrm>
        </p:spPr>
        <p:txBody>
          <a:bodyPr/>
          <a:lstStyle/>
          <a:p>
            <a:pPr eaLnBrk="1" hangingPunct="1">
              <a:defRPr/>
            </a:pPr>
            <a:r>
              <a:rPr lang="hr-HR" sz="4000" dirty="0">
                <a:solidFill>
                  <a:srgbClr val="FF0000"/>
                </a:solidFill>
              </a:rPr>
              <a:t>Pomoć znanosti i tehnologije:</a:t>
            </a:r>
            <a:br>
              <a:rPr lang="hr-HR" sz="4000" dirty="0">
                <a:solidFill>
                  <a:srgbClr val="FF0000"/>
                </a:solidFill>
              </a:rPr>
            </a:br>
            <a:r>
              <a:rPr lang="hr-HR" sz="3600" dirty="0" smtClean="0">
                <a:solidFill>
                  <a:srgbClr val="66FF99"/>
                </a:solidFill>
              </a:rPr>
              <a:t>NASA, S/W development</a:t>
            </a:r>
            <a:endParaRPr lang="en-US" sz="3600" dirty="0" smtClean="0">
              <a:solidFill>
                <a:srgbClr val="66FF99"/>
              </a:solidFill>
            </a:endParaRPr>
          </a:p>
        </p:txBody>
      </p:sp>
      <p:sp>
        <p:nvSpPr>
          <p:cNvPr id="188419" name="Rectangle 3"/>
          <p:cNvSpPr>
            <a:spLocks noGrp="1" noChangeArrowheads="1"/>
          </p:cNvSpPr>
          <p:nvPr>
            <p:ph type="body" idx="1"/>
          </p:nvPr>
        </p:nvSpPr>
        <p:spPr/>
        <p:txBody>
          <a:bodyPr/>
          <a:lstStyle/>
          <a:p>
            <a:pPr eaLnBrk="1" hangingPunct="1">
              <a:lnSpc>
                <a:spcPct val="80000"/>
              </a:lnSpc>
              <a:defRPr/>
            </a:pPr>
            <a:endParaRPr lang="hr-HR" sz="2000" b="1" dirty="0" smtClean="0">
              <a:solidFill>
                <a:srgbClr val="FFCC00"/>
              </a:solidFill>
            </a:endParaRPr>
          </a:p>
          <a:p>
            <a:pPr marL="0" indent="0" algn="ctr" eaLnBrk="1" hangingPunct="1">
              <a:lnSpc>
                <a:spcPct val="80000"/>
              </a:lnSpc>
              <a:buNone/>
              <a:defRPr/>
            </a:pPr>
            <a:r>
              <a:rPr lang="hr-HR" sz="2800" b="1" dirty="0" smtClean="0">
                <a:solidFill>
                  <a:srgbClr val="FF0000"/>
                </a:solidFill>
              </a:rPr>
              <a:t>Od koga </a:t>
            </a:r>
            <a:r>
              <a:rPr lang="hr-HR" sz="2800" b="1" dirty="0" smtClean="0">
                <a:solidFill>
                  <a:srgbClr val="FF0000"/>
                </a:solidFill>
              </a:rPr>
              <a:t>možemo (moramo!) učiti</a:t>
            </a:r>
          </a:p>
          <a:p>
            <a:pPr marL="0" indent="0" algn="ctr" eaLnBrk="1" hangingPunct="1">
              <a:lnSpc>
                <a:spcPct val="80000"/>
              </a:lnSpc>
              <a:buNone/>
              <a:defRPr/>
            </a:pPr>
            <a:endParaRPr lang="hr-HR" sz="2000" b="1" dirty="0" smtClean="0">
              <a:solidFill>
                <a:srgbClr val="FFCC00"/>
              </a:solidFill>
            </a:endParaRPr>
          </a:p>
          <a:p>
            <a:pPr eaLnBrk="1" hangingPunct="1">
              <a:lnSpc>
                <a:spcPct val="80000"/>
              </a:lnSpc>
              <a:defRPr/>
            </a:pPr>
            <a:r>
              <a:rPr lang="hr-HR" sz="2400" b="1" dirty="0" smtClean="0">
                <a:solidFill>
                  <a:srgbClr val="FFCC00"/>
                </a:solidFill>
                <a:effectLst/>
              </a:rPr>
              <a:t>NASA( </a:t>
            </a:r>
            <a:r>
              <a:rPr lang="hr-HR" sz="2400" dirty="0" smtClean="0">
                <a:solidFill>
                  <a:srgbClr val="FFCC00"/>
                </a:solidFill>
                <a:effectLst/>
              </a:rPr>
              <a:t>The Journal of Defense Software Engineering</a:t>
            </a:r>
            <a:r>
              <a:rPr lang="hr-HR" sz="2400" b="1" dirty="0" smtClean="0">
                <a:solidFill>
                  <a:srgbClr val="FFCC00"/>
                </a:solidFill>
                <a:effectLst/>
              </a:rPr>
              <a:t>): </a:t>
            </a:r>
            <a:r>
              <a:rPr lang="hr-HR" sz="2400" b="1" i="1" dirty="0" smtClean="0">
                <a:solidFill>
                  <a:srgbClr val="FFCC00"/>
                </a:solidFill>
                <a:effectLst/>
              </a:rPr>
              <a:t>Writing Effective Natural Language Requirements Specifications</a:t>
            </a:r>
            <a:r>
              <a:rPr lang="hr-HR" sz="2400" b="1" dirty="0" smtClean="0">
                <a:solidFill>
                  <a:srgbClr val="FFCC00"/>
                </a:solidFill>
                <a:effectLst/>
              </a:rPr>
              <a:t>, William M. Wilson</a:t>
            </a:r>
          </a:p>
          <a:p>
            <a:pPr eaLnBrk="1" hangingPunct="1">
              <a:lnSpc>
                <a:spcPct val="80000"/>
              </a:lnSpc>
              <a:defRPr/>
            </a:pPr>
            <a:r>
              <a:rPr lang="hr-HR" sz="2400" b="1" dirty="0" smtClean="0">
                <a:solidFill>
                  <a:srgbClr val="FFCC00"/>
                </a:solidFill>
                <a:effectLst/>
              </a:rPr>
              <a:t>S/W development</a:t>
            </a:r>
          </a:p>
          <a:p>
            <a:pPr lvl="1" eaLnBrk="1" hangingPunct="1">
              <a:lnSpc>
                <a:spcPct val="80000"/>
              </a:lnSpc>
              <a:defRPr/>
            </a:pPr>
            <a:r>
              <a:rPr lang="hr-HR" sz="2000" b="1" dirty="0" smtClean="0">
                <a:solidFill>
                  <a:srgbClr val="FFCC00"/>
                </a:solidFill>
                <a:effectLst/>
              </a:rPr>
              <a:t>U produkciji EXEC-a sudjeluje  preko 100 processora! </a:t>
            </a:r>
          </a:p>
          <a:p>
            <a:pPr eaLnBrk="1" hangingPunct="1">
              <a:lnSpc>
                <a:spcPct val="80000"/>
              </a:lnSpc>
              <a:defRPr/>
            </a:pPr>
            <a:r>
              <a:rPr lang="hr-HR" sz="2400" b="1" dirty="0">
                <a:solidFill>
                  <a:srgbClr val="FFCC00"/>
                </a:solidFill>
                <a:effectLst/>
              </a:rPr>
              <a:t>Source </a:t>
            </a:r>
            <a:r>
              <a:rPr lang="hr-HR" sz="2400" b="1" dirty="0" smtClean="0">
                <a:solidFill>
                  <a:srgbClr val="FFCC00"/>
                </a:solidFill>
                <a:effectLst/>
              </a:rPr>
              <a:t>control (Controlirana promjena simboličkog codea)</a:t>
            </a:r>
            <a:endParaRPr lang="hr-HR" sz="2400" b="1" dirty="0" smtClean="0">
              <a:solidFill>
                <a:srgbClr val="FFCC00"/>
              </a:solidFill>
              <a:effectLst/>
            </a:endParaRPr>
          </a:p>
          <a:p>
            <a:pPr eaLnBrk="1" hangingPunct="1">
              <a:lnSpc>
                <a:spcPct val="80000"/>
              </a:lnSpc>
              <a:defRPr/>
            </a:pPr>
            <a:r>
              <a:rPr lang="hr-HR" sz="2400" b="1" dirty="0" smtClean="0">
                <a:solidFill>
                  <a:srgbClr val="FFCC00"/>
                </a:solidFill>
                <a:effectLst/>
              </a:rPr>
              <a:t>S/W </a:t>
            </a:r>
            <a:r>
              <a:rPr lang="hr-HR" sz="2400" b="1" dirty="0" smtClean="0">
                <a:solidFill>
                  <a:srgbClr val="FFCC00"/>
                </a:solidFill>
                <a:effectLst/>
              </a:rPr>
              <a:t>development </a:t>
            </a:r>
            <a:r>
              <a:rPr lang="hr-HR" sz="2400" b="1" dirty="0" smtClean="0">
                <a:solidFill>
                  <a:srgbClr val="FFCC00"/>
                </a:solidFill>
                <a:effectLst/>
              </a:rPr>
              <a:t>tools</a:t>
            </a:r>
          </a:p>
          <a:p>
            <a:pPr eaLnBrk="1" hangingPunct="1">
              <a:lnSpc>
                <a:spcPct val="80000"/>
              </a:lnSpc>
              <a:defRPr/>
            </a:pPr>
            <a:r>
              <a:rPr lang="hr-HR" sz="2400" b="1" dirty="0" smtClean="0">
                <a:solidFill>
                  <a:srgbClr val="FFCC00"/>
                </a:solidFill>
                <a:effectLst/>
              </a:rPr>
              <a:t>Tracing corrections and trouble reports DB</a:t>
            </a:r>
            <a:endParaRPr lang="hr-HR" sz="2400" b="1" dirty="0" smtClean="0">
              <a:solidFill>
                <a:srgbClr val="FFCC00"/>
              </a:solidFill>
              <a:effectLst/>
            </a:endParaRPr>
          </a:p>
          <a:p>
            <a:pPr eaLnBrk="1" hangingPunct="1">
              <a:lnSpc>
                <a:spcPct val="80000"/>
              </a:lnSpc>
              <a:defRPr/>
            </a:pPr>
            <a:endParaRPr lang="hr-HR" sz="2400" b="1" dirty="0" smtClean="0">
              <a:solidFill>
                <a:srgbClr val="FFCC00"/>
              </a:solidFill>
              <a:effectLst/>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32</a:t>
            </a:fld>
            <a:endParaRPr lang="en-US"/>
          </a:p>
        </p:txBody>
      </p:sp>
    </p:spTree>
    <p:extLst>
      <p:ext uri="{BB962C8B-B14F-4D97-AF65-F5344CB8AC3E}">
        <p14:creationId xmlns:p14="http://schemas.microsoft.com/office/powerpoint/2010/main" val="2039539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pPr eaLnBrk="1" hangingPunct="1">
              <a:defRPr/>
            </a:pPr>
            <a:r>
              <a:rPr lang="hr-HR" sz="4000" smtClean="0">
                <a:solidFill>
                  <a:srgbClr val="66FF99"/>
                </a:solidFill>
              </a:rPr>
              <a:t>Ustav pisan formalnim jezikom?</a:t>
            </a:r>
            <a:endParaRPr lang="en-US" sz="4000" smtClean="0">
              <a:solidFill>
                <a:srgbClr val="66FF99"/>
              </a:solidFill>
            </a:endParaRPr>
          </a:p>
        </p:txBody>
      </p:sp>
      <p:sp>
        <p:nvSpPr>
          <p:cNvPr id="190467" name="Rectangle 3"/>
          <p:cNvSpPr>
            <a:spLocks noGrp="1" noChangeArrowheads="1"/>
          </p:cNvSpPr>
          <p:nvPr>
            <p:ph type="body" idx="1"/>
          </p:nvPr>
        </p:nvSpPr>
        <p:spPr/>
        <p:txBody>
          <a:bodyPr/>
          <a:lstStyle/>
          <a:p>
            <a:pPr eaLnBrk="1" hangingPunct="1">
              <a:defRPr/>
            </a:pPr>
            <a:r>
              <a:rPr lang="hr-HR" sz="3600" b="1" dirty="0" smtClean="0">
                <a:solidFill>
                  <a:srgbClr val="FF0000"/>
                </a:solidFill>
              </a:rPr>
              <a:t>Loša formulacija:</a:t>
            </a:r>
            <a:r>
              <a:rPr lang="hr-HR" sz="4400" b="1" dirty="0" smtClean="0">
                <a:solidFill>
                  <a:srgbClr val="FF0000"/>
                </a:solidFill>
              </a:rPr>
              <a:t> </a:t>
            </a:r>
          </a:p>
          <a:p>
            <a:pPr lvl="1" eaLnBrk="1" hangingPunct="1">
              <a:defRPr/>
            </a:pPr>
            <a:r>
              <a:rPr lang="hr-HR" sz="1800" b="1" dirty="0" smtClean="0">
                <a:solidFill>
                  <a:srgbClr val="FF0000"/>
                </a:solidFill>
                <a:effectLst/>
              </a:rPr>
              <a:t>Članak 143.</a:t>
            </a:r>
            <a:r>
              <a:rPr lang="hr-HR" sz="1800" b="1" dirty="0" smtClean="0">
                <a:solidFill>
                  <a:srgbClr val="FFCC00"/>
                </a:solidFill>
                <a:effectLst/>
              </a:rPr>
              <a:t> Na referendumu se odlučuje većinom birača koji su glasovali, uz uvjet da je referendumu pristupila većina od ukupnog broja birača u Republici </a:t>
            </a:r>
            <a:r>
              <a:rPr lang="hr-HR" sz="1800" b="1" dirty="0" smtClean="0">
                <a:solidFill>
                  <a:srgbClr val="FFCC00"/>
                </a:solidFill>
                <a:effectLst/>
              </a:rPr>
              <a:t>Hrvatskoj*</a:t>
            </a:r>
            <a:r>
              <a:rPr lang="en-US" sz="1800" dirty="0" smtClean="0"/>
              <a:t>.</a:t>
            </a:r>
            <a:endParaRPr lang="hr-HR" sz="1800" dirty="0" smtClean="0"/>
          </a:p>
          <a:p>
            <a:pPr eaLnBrk="1" hangingPunct="1">
              <a:defRPr/>
            </a:pPr>
            <a:r>
              <a:rPr lang="hr-HR" sz="3600" b="1" dirty="0" smtClean="0">
                <a:solidFill>
                  <a:srgbClr val="FF0000"/>
                </a:solidFill>
              </a:rPr>
              <a:t>Bolja formulacija:</a:t>
            </a:r>
          </a:p>
          <a:p>
            <a:pPr lvl="1" eaLnBrk="1" hangingPunct="1">
              <a:defRPr/>
            </a:pPr>
            <a:r>
              <a:rPr lang="hr-HR" sz="1800" b="1" dirty="0" smtClean="0">
                <a:solidFill>
                  <a:srgbClr val="FF0000"/>
                </a:solidFill>
                <a:effectLst/>
              </a:rPr>
              <a:t>Članak 143.</a:t>
            </a:r>
            <a:r>
              <a:rPr lang="hr-HR" sz="1800" b="1" dirty="0" smtClean="0">
                <a:solidFill>
                  <a:srgbClr val="FFCC00"/>
                </a:solidFill>
                <a:effectLst/>
              </a:rPr>
              <a:t> Referendum je važeći, ako je glasovalo više od polovice ukupnog broja birača </a:t>
            </a:r>
            <a:r>
              <a:rPr lang="hr-HR" sz="1800" b="1" dirty="0" smtClean="0">
                <a:solidFill>
                  <a:srgbClr val="FFCC00"/>
                </a:solidFill>
                <a:effectLst/>
              </a:rPr>
              <a:t>u </a:t>
            </a:r>
            <a:r>
              <a:rPr lang="hr-HR" sz="1800" b="1" dirty="0" smtClean="0">
                <a:solidFill>
                  <a:srgbClr val="FFCC00"/>
                </a:solidFill>
                <a:effectLst/>
              </a:rPr>
              <a:t>Republici </a:t>
            </a:r>
            <a:r>
              <a:rPr lang="hr-HR" sz="1800" b="1" dirty="0" smtClean="0">
                <a:solidFill>
                  <a:srgbClr val="FFCC00"/>
                </a:solidFill>
                <a:effectLst/>
              </a:rPr>
              <a:t>Hrvatskoj</a:t>
            </a:r>
            <a:r>
              <a:rPr lang="en-US" sz="1800" dirty="0" smtClean="0"/>
              <a:t>.</a:t>
            </a:r>
            <a:endParaRPr lang="hr-HR" sz="1800" dirty="0" smtClean="0"/>
          </a:p>
          <a:p>
            <a:pPr lvl="1" eaLnBrk="1" hangingPunct="1">
              <a:defRPr/>
            </a:pPr>
            <a:r>
              <a:rPr lang="hr-HR" sz="1800" b="1" dirty="0" smtClean="0">
                <a:solidFill>
                  <a:srgbClr val="FFCC00"/>
                </a:solidFill>
                <a:effectLst/>
              </a:rPr>
              <a:t>Ako je referendum važeći onda se odlučuje većinom birača koji su glasovali. </a:t>
            </a:r>
            <a:endParaRPr lang="hr-HR" sz="1800" dirty="0" smtClean="0"/>
          </a:p>
          <a:p>
            <a:pPr lvl="1" eaLnBrk="1" hangingPunct="1">
              <a:defRPr/>
            </a:pPr>
            <a:endParaRPr lang="hr-HR" sz="1800" dirty="0" smtClean="0"/>
          </a:p>
          <a:p>
            <a:pPr marL="57150" indent="0" eaLnBrk="1" hangingPunct="1">
              <a:buNone/>
              <a:defRPr/>
            </a:pPr>
            <a:r>
              <a:rPr lang="hr-HR" sz="2200" dirty="0" smtClean="0"/>
              <a:t>*) </a:t>
            </a:r>
            <a:r>
              <a:rPr lang="en-US" sz="2200" dirty="0" smtClean="0"/>
              <a:t>“</a:t>
            </a:r>
            <a:r>
              <a:rPr lang="hr-HR" sz="2200" dirty="0" smtClean="0"/>
              <a:t>birača u Hrvatskoj</a:t>
            </a:r>
            <a:r>
              <a:rPr lang="en-US" sz="2200" dirty="0" smtClean="0"/>
              <a:t>”!!???? </a:t>
            </a:r>
            <a:r>
              <a:rPr lang="hr-HR" sz="2200" dirty="0" smtClean="0"/>
              <a:t>A oni izvan Hrvatske???</a:t>
            </a:r>
            <a:r>
              <a:rPr lang="en-US" sz="2200" dirty="0" smtClean="0"/>
              <a:t> </a:t>
            </a:r>
            <a:endParaRPr lang="hr-HR" sz="2200" dirty="0" smtClean="0"/>
          </a:p>
          <a:p>
            <a:pPr lvl="1" eaLnBrk="1" hangingPunct="1">
              <a:defRPr/>
            </a:pPr>
            <a:endParaRPr lang="en-US" sz="1800" dirty="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pPr eaLnBrk="1" hangingPunct="1">
              <a:defRPr/>
            </a:pPr>
            <a:r>
              <a:rPr lang="en-US" sz="4000" dirty="0" smtClean="0">
                <a:solidFill>
                  <a:srgbClr val="66FF99"/>
                </a:solidFill>
              </a:rPr>
              <a:t>Referendum</a:t>
            </a:r>
          </a:p>
        </p:txBody>
      </p:sp>
      <p:sp>
        <p:nvSpPr>
          <p:cNvPr id="190467" name="Rectangle 3"/>
          <p:cNvSpPr>
            <a:spLocks noGrp="1" noChangeArrowheads="1"/>
          </p:cNvSpPr>
          <p:nvPr>
            <p:ph type="body" idx="1"/>
          </p:nvPr>
        </p:nvSpPr>
        <p:spPr>
          <a:xfrm>
            <a:off x="457200" y="1524000"/>
            <a:ext cx="8229600" cy="5029200"/>
          </a:xfrm>
        </p:spPr>
        <p:txBody>
          <a:bodyPr/>
          <a:lstStyle/>
          <a:p>
            <a:pPr marL="0" marR="0" indent="0" algn="ctr">
              <a:spcBef>
                <a:spcPts val="430"/>
              </a:spcBef>
              <a:spcAft>
                <a:spcPts val="215"/>
              </a:spcAft>
              <a:buNone/>
            </a:pPr>
            <a:r>
              <a:rPr lang="hr-HR" sz="2400" dirty="0">
                <a:effectLst/>
                <a:latin typeface="+mj-lt"/>
                <a:ea typeface="Times New Roman"/>
                <a:cs typeface="Times New Roman"/>
              </a:rPr>
              <a:t>Članak 86.</a:t>
            </a:r>
            <a:endParaRPr lang="en-US" sz="1600" dirty="0">
              <a:effectLst/>
              <a:latin typeface="+mj-lt"/>
              <a:ea typeface="Times New Roman"/>
              <a:cs typeface="Arial"/>
            </a:endParaRPr>
          </a:p>
          <a:p>
            <a:pPr eaLnBrk="1" hangingPunct="1">
              <a:defRPr/>
            </a:pPr>
            <a:r>
              <a:rPr lang="hr-HR" sz="2200" dirty="0" smtClean="0">
                <a:effectLst/>
              </a:rPr>
              <a:t>. . .</a:t>
            </a:r>
          </a:p>
          <a:p>
            <a:pPr eaLnBrk="1" hangingPunct="1">
              <a:defRPr/>
            </a:pPr>
            <a:r>
              <a:rPr lang="hr-HR" sz="2800" dirty="0" smtClean="0">
                <a:effectLst/>
              </a:rPr>
              <a:t>O </a:t>
            </a:r>
            <a:r>
              <a:rPr lang="hr-HR" sz="2800" dirty="0">
                <a:effectLst/>
              </a:rPr>
              <a:t>pitanjima iz stavka 1. i 2. ovoga članka Hrvatski sabor će raspisati referendum u skladu sa zakonom ako to zatraži deset posto od </a:t>
            </a:r>
            <a:r>
              <a:rPr lang="hr-HR" sz="2800" dirty="0" smtClean="0">
                <a:solidFill>
                  <a:srgbClr val="FF0000"/>
                </a:solidFill>
                <a:effectLst/>
              </a:rPr>
              <a:t>ukupnog broja birača u Republici Hrvatskoj</a:t>
            </a:r>
            <a:r>
              <a:rPr lang="hr-HR" sz="2800" dirty="0" smtClean="0">
                <a:effectLst/>
              </a:rPr>
              <a:t>.</a:t>
            </a:r>
          </a:p>
          <a:p>
            <a:pPr eaLnBrk="1" hangingPunct="1">
              <a:defRPr/>
            </a:pPr>
            <a:r>
              <a:rPr lang="hr-HR" sz="2800" dirty="0">
                <a:effectLst/>
              </a:rPr>
              <a:t>Na referendumu se odlučuje većinom birača koji su glasovali, uz uvjet da je referendumu pristupila većina od ukupnog broja birača u Republici Hrvatskoj.</a:t>
            </a:r>
            <a:endParaRPr lang="en-US" sz="2800" dirty="0">
              <a:effectLst/>
            </a:endParaRPr>
          </a:p>
          <a:p>
            <a:pPr eaLnBrk="1" hangingPunct="1">
              <a:defRPr/>
            </a:pPr>
            <a:r>
              <a:rPr lang="hr-HR" sz="2800" b="1" dirty="0">
                <a:solidFill>
                  <a:srgbClr val="FFFF00"/>
                </a:solidFill>
                <a:effectLst/>
              </a:rPr>
              <a:t>Odluka donosena na referendumu obvezatna </a:t>
            </a:r>
            <a:r>
              <a:rPr lang="hr-HR" sz="2800" b="1" dirty="0" smtClean="0">
                <a:solidFill>
                  <a:srgbClr val="FFFF00"/>
                </a:solidFill>
                <a:effectLst/>
              </a:rPr>
              <a:t>je*.</a:t>
            </a:r>
            <a:endParaRPr lang="en-US" sz="2800" b="1" dirty="0">
              <a:solidFill>
                <a:srgbClr val="FFFF00"/>
              </a:solidFill>
              <a:effectLst/>
            </a:endParaRPr>
          </a:p>
          <a:p>
            <a:pPr marL="0" indent="0" eaLnBrk="1" hangingPunct="1">
              <a:buNone/>
              <a:defRPr/>
            </a:pPr>
            <a:r>
              <a:rPr lang="hr-HR" sz="2000" dirty="0" smtClean="0">
                <a:effectLst/>
              </a:rPr>
              <a:t>*)  A </a:t>
            </a:r>
            <a:r>
              <a:rPr lang="en-US" sz="2000" dirty="0" smtClean="0">
                <a:effectLst/>
              </a:rPr>
              <a:t>“SKOJ-</a:t>
            </a:r>
            <a:r>
              <a:rPr lang="en-US" sz="2000" dirty="0" err="1" smtClean="0">
                <a:effectLst/>
              </a:rPr>
              <a:t>evac</a:t>
            </a:r>
            <a:r>
              <a:rPr lang="en-US" sz="2000" dirty="0" smtClean="0">
                <a:effectLst/>
              </a:rPr>
              <a:t>” </a:t>
            </a:r>
            <a:r>
              <a:rPr lang="en-US" sz="2000" dirty="0" err="1" smtClean="0">
                <a:effectLst/>
              </a:rPr>
              <a:t>odbijao</a:t>
            </a:r>
            <a:r>
              <a:rPr lang="en-US" sz="2000" dirty="0" smtClean="0">
                <a:effectLst/>
              </a:rPr>
              <a:t> u </a:t>
            </a:r>
            <a:r>
              <a:rPr lang="en-US" sz="2000" dirty="0" err="1" smtClean="0">
                <a:effectLst/>
              </a:rPr>
              <a:t>ime</a:t>
            </a:r>
            <a:r>
              <a:rPr lang="en-US" sz="2000" dirty="0" smtClean="0">
                <a:effectLst/>
              </a:rPr>
              <a:t> </a:t>
            </a:r>
            <a:r>
              <a:rPr lang="en-US" sz="2000" dirty="0" err="1" smtClean="0">
                <a:effectLst/>
              </a:rPr>
              <a:t>Sabora</a:t>
            </a:r>
            <a:r>
              <a:rPr lang="en-US" sz="2000" dirty="0" smtClean="0">
                <a:effectLst/>
              </a:rPr>
              <a:t> </a:t>
            </a:r>
            <a:r>
              <a:rPr lang="en-US" sz="2000" dirty="0" err="1" smtClean="0">
                <a:effectLst/>
              </a:rPr>
              <a:t>provesti</a:t>
            </a:r>
            <a:r>
              <a:rPr lang="en-US" sz="2000" dirty="0" smtClean="0">
                <a:effectLst/>
              </a:rPr>
              <a:t>!!</a:t>
            </a:r>
            <a:endParaRPr lang="en-US" sz="2000" dirty="0">
              <a:effectLst/>
            </a:endParaRPr>
          </a:p>
          <a:p>
            <a:pPr lvl="1" eaLnBrk="1" hangingPunct="1">
              <a:defRPr/>
            </a:pPr>
            <a:endParaRPr lang="hr-HR" sz="1800" dirty="0" smtClean="0"/>
          </a:p>
          <a:p>
            <a:pPr lvl="1" eaLnBrk="1" hangingPunct="1">
              <a:defRPr/>
            </a:pPr>
            <a:endParaRPr lang="hr-HR" sz="1800" dirty="0" smtClean="0"/>
          </a:p>
          <a:p>
            <a:pPr lvl="1" eaLnBrk="1" hangingPunct="1">
              <a:defRPr/>
            </a:pPr>
            <a:endParaRPr lang="en-US" sz="1800" dirty="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34</a:t>
            </a:fld>
            <a:endParaRPr lang="en-US"/>
          </a:p>
        </p:txBody>
      </p:sp>
    </p:spTree>
    <p:extLst>
      <p:ext uri="{BB962C8B-B14F-4D97-AF65-F5344CB8AC3E}">
        <p14:creationId xmlns:p14="http://schemas.microsoft.com/office/powerpoint/2010/main" val="24403527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pPr eaLnBrk="1" hangingPunct="1">
              <a:defRPr/>
            </a:pPr>
            <a:r>
              <a:rPr lang="en-US" sz="4000" dirty="0" smtClean="0">
                <a:solidFill>
                  <a:srgbClr val="66FF99"/>
                </a:solidFill>
              </a:rPr>
              <a:t>Referendum …</a:t>
            </a:r>
          </a:p>
        </p:txBody>
      </p:sp>
      <p:sp>
        <p:nvSpPr>
          <p:cNvPr id="190467" name="Rectangle 3"/>
          <p:cNvSpPr>
            <a:spLocks noGrp="1" noChangeArrowheads="1"/>
          </p:cNvSpPr>
          <p:nvPr>
            <p:ph type="body" idx="1"/>
          </p:nvPr>
        </p:nvSpPr>
        <p:spPr>
          <a:xfrm>
            <a:off x="457200" y="1524000"/>
            <a:ext cx="8229600" cy="5029200"/>
          </a:xfrm>
        </p:spPr>
        <p:txBody>
          <a:bodyPr/>
          <a:lstStyle/>
          <a:p>
            <a:pPr marL="0" marR="0" indent="0" algn="ctr">
              <a:spcBef>
                <a:spcPts val="430"/>
              </a:spcBef>
              <a:spcAft>
                <a:spcPts val="215"/>
              </a:spcAft>
              <a:buNone/>
            </a:pPr>
            <a:endParaRPr lang="en-US" sz="2400" dirty="0" smtClean="0">
              <a:effectLst/>
              <a:latin typeface="+mj-lt"/>
              <a:ea typeface="Times New Roman"/>
              <a:cs typeface="Times New Roman"/>
            </a:endParaRPr>
          </a:p>
          <a:p>
            <a:pPr marL="0" indent="0" algn="ctr">
              <a:spcBef>
                <a:spcPts val="430"/>
              </a:spcBef>
              <a:spcAft>
                <a:spcPts val="215"/>
              </a:spcAft>
              <a:buNone/>
            </a:pPr>
            <a:r>
              <a:rPr lang="hr-HR" sz="2400" dirty="0">
                <a:effectLst/>
              </a:rPr>
              <a:t>Na referendumu se odlučuje većinom birača koji su pristupili referendumu.</a:t>
            </a:r>
            <a:endParaRPr lang="en-US" sz="2400" dirty="0">
              <a:effectLst/>
            </a:endParaRPr>
          </a:p>
          <a:p>
            <a:pPr marL="0" marR="0" indent="0" algn="ctr">
              <a:spcBef>
                <a:spcPts val="430"/>
              </a:spcBef>
              <a:spcAft>
                <a:spcPts val="215"/>
              </a:spcAft>
              <a:buNone/>
            </a:pPr>
            <a:endParaRPr lang="en-US" sz="2400" dirty="0">
              <a:effectLst/>
              <a:latin typeface="+mj-lt"/>
              <a:ea typeface="Times New Roman"/>
              <a:cs typeface="Times New Roman"/>
            </a:endParaRPr>
          </a:p>
          <a:p>
            <a:pPr marL="0" marR="0" indent="0" algn="ctr">
              <a:spcBef>
                <a:spcPts val="430"/>
              </a:spcBef>
              <a:spcAft>
                <a:spcPts val="215"/>
              </a:spcAft>
              <a:buNone/>
            </a:pPr>
            <a:r>
              <a:rPr lang="hr-HR" sz="2400" dirty="0" smtClean="0">
                <a:effectLst/>
                <a:latin typeface="+mj-lt"/>
                <a:ea typeface="Times New Roman"/>
                <a:cs typeface="Times New Roman"/>
              </a:rPr>
              <a:t>Članak </a:t>
            </a:r>
            <a:r>
              <a:rPr lang="en-US" sz="2400" dirty="0" smtClean="0">
                <a:effectLst/>
                <a:latin typeface="+mj-lt"/>
                <a:ea typeface="Times New Roman"/>
                <a:cs typeface="Times New Roman"/>
              </a:rPr>
              <a:t>141</a:t>
            </a:r>
            <a:r>
              <a:rPr lang="hr-HR" sz="2400" dirty="0" smtClean="0">
                <a:effectLst/>
                <a:latin typeface="+mj-lt"/>
                <a:ea typeface="Times New Roman"/>
                <a:cs typeface="Times New Roman"/>
              </a:rPr>
              <a:t>.</a:t>
            </a:r>
            <a:r>
              <a:rPr lang="en-US" sz="2400" dirty="0" smtClean="0">
                <a:effectLst/>
                <a:latin typeface="+mj-lt"/>
                <a:ea typeface="Times New Roman"/>
                <a:cs typeface="Times New Roman"/>
              </a:rPr>
              <a:t>*</a:t>
            </a:r>
            <a:endParaRPr lang="en-US" sz="1600" dirty="0">
              <a:effectLst/>
              <a:latin typeface="+mj-lt"/>
              <a:ea typeface="Times New Roman"/>
              <a:cs typeface="Arial"/>
            </a:endParaRPr>
          </a:p>
          <a:p>
            <a:pPr eaLnBrk="1" hangingPunct="1">
              <a:defRPr/>
            </a:pPr>
            <a:r>
              <a:rPr lang="hr-HR" sz="2200" dirty="0" smtClean="0">
                <a:effectLst/>
              </a:rPr>
              <a:t>. . .</a:t>
            </a:r>
          </a:p>
          <a:p>
            <a:r>
              <a:rPr lang="hr-HR" sz="2800" dirty="0" smtClean="0">
                <a:effectLst/>
              </a:rPr>
              <a:t>Odluka </a:t>
            </a:r>
            <a:r>
              <a:rPr lang="hr-HR" sz="2800" dirty="0">
                <a:effectLst/>
              </a:rPr>
              <a:t>o udruživanju Republike Hrvatske donosi se na referendumu </a:t>
            </a:r>
            <a:r>
              <a:rPr lang="hr-HR" sz="2800" dirty="0">
                <a:solidFill>
                  <a:srgbClr val="FF0000"/>
                </a:solidFill>
                <a:effectLst/>
              </a:rPr>
              <a:t>većinom glasova ukupnog broja birača u </a:t>
            </a:r>
            <a:r>
              <a:rPr lang="hr-HR" sz="2800" dirty="0" smtClean="0">
                <a:solidFill>
                  <a:srgbClr val="FF0000"/>
                </a:solidFill>
                <a:effectLst/>
              </a:rPr>
              <a:t>državi*.</a:t>
            </a:r>
            <a:endParaRPr lang="en-US" sz="2800" dirty="0">
              <a:solidFill>
                <a:srgbClr val="FF0000"/>
              </a:solidFill>
              <a:effectLst/>
            </a:endParaRPr>
          </a:p>
          <a:p>
            <a:pPr lvl="1" eaLnBrk="1" hangingPunct="1">
              <a:defRPr/>
            </a:pPr>
            <a:endParaRPr lang="hr-HR" sz="1800" dirty="0" smtClean="0"/>
          </a:p>
          <a:p>
            <a:pPr marL="57150" indent="0" eaLnBrk="1" hangingPunct="1">
              <a:buNone/>
              <a:defRPr/>
            </a:pPr>
            <a:r>
              <a:rPr lang="hr-HR" sz="2200" dirty="0" smtClean="0"/>
              <a:t>*) To je stara fromulacija:</a:t>
            </a:r>
            <a:r>
              <a:rPr lang="hr-HR" sz="2400" dirty="0">
                <a:solidFill>
                  <a:srgbClr val="FF0000"/>
                </a:solidFill>
                <a:effectLst/>
              </a:rPr>
              <a:t> </a:t>
            </a:r>
            <a:r>
              <a:rPr lang="en-US" sz="2400" dirty="0" smtClean="0">
                <a:effectLst/>
              </a:rPr>
              <a:t>“</a:t>
            </a:r>
            <a:r>
              <a:rPr lang="hr-HR" sz="2400" dirty="0" smtClean="0">
                <a:effectLst/>
              </a:rPr>
              <a:t>ukupnog </a:t>
            </a:r>
            <a:r>
              <a:rPr lang="hr-HR" sz="2400" dirty="0">
                <a:effectLst/>
              </a:rPr>
              <a:t>broja </a:t>
            </a:r>
            <a:r>
              <a:rPr lang="hr-HR" sz="2400" dirty="0" smtClean="0">
                <a:effectLst/>
              </a:rPr>
              <a:t>birača</a:t>
            </a:r>
            <a:r>
              <a:rPr lang="en-US" sz="2400" dirty="0" smtClean="0">
                <a:effectLst/>
              </a:rPr>
              <a:t>”</a:t>
            </a:r>
            <a:r>
              <a:rPr lang="hr-HR" sz="2400" dirty="0" smtClean="0">
                <a:effectLst/>
              </a:rPr>
              <a:t> (ne izašlih!)</a:t>
            </a:r>
            <a:endParaRPr lang="hr-HR" sz="2200" dirty="0" smtClean="0"/>
          </a:p>
          <a:p>
            <a:pPr lvl="1" eaLnBrk="1" hangingPunct="1">
              <a:defRPr/>
            </a:pPr>
            <a:endParaRPr lang="hr-HR" sz="1800" dirty="0" smtClean="0"/>
          </a:p>
          <a:p>
            <a:pPr lvl="1" eaLnBrk="1" hangingPunct="1">
              <a:defRPr/>
            </a:pPr>
            <a:endParaRPr lang="en-US" sz="1800" dirty="0" smtClean="0"/>
          </a:p>
          <a:p>
            <a:pPr lvl="1" eaLnBrk="1" hangingPunct="1">
              <a:defRPr/>
            </a:pPr>
            <a:endParaRPr lang="en-US" sz="1800" dirty="0"/>
          </a:p>
          <a:p>
            <a:pPr lvl="1" eaLnBrk="1" hangingPunct="1">
              <a:defRPr/>
            </a:pPr>
            <a:endParaRPr lang="en-US" sz="1800" dirty="0" smtClean="0"/>
          </a:p>
          <a:p>
            <a:pPr lvl="1" eaLnBrk="1" hangingPunct="1">
              <a:defRPr/>
            </a:pPr>
            <a:endParaRPr lang="en-US" sz="1800" dirty="0"/>
          </a:p>
          <a:p>
            <a:pPr lvl="1" eaLnBrk="1" hangingPunct="1">
              <a:defRPr/>
            </a:pPr>
            <a:endParaRPr lang="en-US" sz="1800" dirty="0" smtClean="0"/>
          </a:p>
          <a:p>
            <a:pPr marL="57150" indent="0" eaLnBrk="1" hangingPunct="1">
              <a:buNone/>
              <a:defRPr/>
            </a:pPr>
            <a:r>
              <a:rPr lang="en-US" sz="2200" dirty="0" smtClean="0"/>
              <a:t>*) </a:t>
            </a:r>
            <a:r>
              <a:rPr lang="en-US" sz="2200" dirty="0" err="1" smtClean="0"/>
              <a:t>Stari</a:t>
            </a:r>
            <a:r>
              <a:rPr lang="en-US" sz="2200" dirty="0" smtClean="0"/>
              <a:t>!</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35</a:t>
            </a:fld>
            <a:endParaRPr lang="en-US"/>
          </a:p>
        </p:txBody>
      </p:sp>
    </p:spTree>
    <p:extLst>
      <p:ext uri="{BB962C8B-B14F-4D97-AF65-F5344CB8AC3E}">
        <p14:creationId xmlns:p14="http://schemas.microsoft.com/office/powerpoint/2010/main" val="37108180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p:txBody>
          <a:bodyPr/>
          <a:lstStyle/>
          <a:p>
            <a:pPr eaLnBrk="1" hangingPunct="1">
              <a:defRPr/>
            </a:pPr>
            <a:r>
              <a:rPr lang="hr-HR" sz="4000" dirty="0" smtClean="0">
                <a:solidFill>
                  <a:srgbClr val="66FF99"/>
                </a:solidFill>
              </a:rPr>
              <a:t>Ustav pisan formalnim jezikom?</a:t>
            </a:r>
            <a:endParaRPr lang="en-US" sz="4000" dirty="0" smtClean="0">
              <a:solidFill>
                <a:srgbClr val="66FF99"/>
              </a:solidFill>
            </a:endParaRPr>
          </a:p>
        </p:txBody>
      </p:sp>
      <p:sp>
        <p:nvSpPr>
          <p:cNvPr id="190467" name="Rectangle 3"/>
          <p:cNvSpPr>
            <a:spLocks noGrp="1" noChangeArrowheads="1"/>
          </p:cNvSpPr>
          <p:nvPr>
            <p:ph type="body" idx="1"/>
          </p:nvPr>
        </p:nvSpPr>
        <p:spPr>
          <a:xfrm>
            <a:off x="457200" y="1600200"/>
            <a:ext cx="8229600" cy="4876800"/>
          </a:xfrm>
        </p:spPr>
        <p:txBody>
          <a:bodyPr/>
          <a:lstStyle/>
          <a:p>
            <a:pPr eaLnBrk="1" hangingPunct="1">
              <a:defRPr/>
            </a:pPr>
            <a:r>
              <a:rPr lang="hr-HR" sz="3600" b="1" dirty="0" smtClean="0">
                <a:solidFill>
                  <a:srgbClr val="FF0000"/>
                </a:solidFill>
              </a:rPr>
              <a:t>Bolja formulacija:</a:t>
            </a:r>
          </a:p>
          <a:p>
            <a:pPr lvl="1" eaLnBrk="1" hangingPunct="1">
              <a:defRPr/>
            </a:pPr>
            <a:r>
              <a:rPr lang="hr-HR" sz="2000" b="1" dirty="0" smtClean="0">
                <a:solidFill>
                  <a:srgbClr val="FF0000"/>
                </a:solidFill>
                <a:effectLst/>
              </a:rPr>
              <a:t>Članak 143.</a:t>
            </a:r>
            <a:r>
              <a:rPr lang="hr-HR" sz="2000" b="1" dirty="0" smtClean="0">
                <a:solidFill>
                  <a:srgbClr val="FFCC00"/>
                </a:solidFill>
                <a:effectLst/>
              </a:rPr>
              <a:t> Referendum je važeći, ako je glasovalo više od polovice ukupnog broja birača u Republici Hrvatskoj</a:t>
            </a:r>
            <a:r>
              <a:rPr lang="en-US" sz="2000" dirty="0" smtClean="0"/>
              <a:t>.</a:t>
            </a:r>
          </a:p>
          <a:p>
            <a:pPr lvl="2" eaLnBrk="1" hangingPunct="1">
              <a:defRPr/>
            </a:pPr>
            <a:r>
              <a:rPr lang="en-US" dirty="0" smtClean="0">
                <a:solidFill>
                  <a:srgbClr val="FF0000"/>
                </a:solidFill>
              </a:rPr>
              <a:t>“</a:t>
            </a:r>
            <a:r>
              <a:rPr lang="en-US" dirty="0" err="1" smtClean="0">
                <a:solidFill>
                  <a:srgbClr val="FF0000"/>
                </a:solidFill>
              </a:rPr>
              <a:t>Ukupan</a:t>
            </a:r>
            <a:r>
              <a:rPr lang="en-US" dirty="0" smtClean="0">
                <a:solidFill>
                  <a:srgbClr val="FF0000"/>
                </a:solidFill>
              </a:rPr>
              <a:t> </a:t>
            </a:r>
            <a:r>
              <a:rPr lang="en-US" dirty="0" err="1" smtClean="0">
                <a:solidFill>
                  <a:srgbClr val="FF0000"/>
                </a:solidFill>
              </a:rPr>
              <a:t>broj</a:t>
            </a:r>
            <a:r>
              <a:rPr lang="en-US" dirty="0" smtClean="0">
                <a:solidFill>
                  <a:srgbClr val="FF0000"/>
                </a:solidFill>
              </a:rPr>
              <a:t> </a:t>
            </a:r>
            <a:r>
              <a:rPr lang="en-US" dirty="0" err="1" smtClean="0">
                <a:solidFill>
                  <a:srgbClr val="FF0000"/>
                </a:solidFill>
              </a:rPr>
              <a:t>bira</a:t>
            </a:r>
            <a:r>
              <a:rPr lang="hr-HR" dirty="0" smtClean="0">
                <a:solidFill>
                  <a:srgbClr val="FF0000"/>
                </a:solidFill>
              </a:rPr>
              <a:t>č</a:t>
            </a:r>
            <a:r>
              <a:rPr lang="en-US" dirty="0" smtClean="0">
                <a:solidFill>
                  <a:srgbClr val="FF0000"/>
                </a:solidFill>
              </a:rPr>
              <a:t>a”</a:t>
            </a:r>
            <a:r>
              <a:rPr lang="hr-HR" dirty="0" smtClean="0">
                <a:solidFill>
                  <a:srgbClr val="FF0000"/>
                </a:solidFill>
              </a:rPr>
              <a:t>! To je u kontradikciji sa člankom da su svi građani RH jednaki u pravima.! Svi građani stariji od 18 godina imaju pravo glasa! </a:t>
            </a:r>
            <a:r>
              <a:rPr lang="en-US" dirty="0" smtClean="0">
                <a:solidFill>
                  <a:srgbClr val="FF0000"/>
                </a:solidFill>
              </a:rPr>
              <a:t>“P</a:t>
            </a:r>
            <a:r>
              <a:rPr lang="hr-HR" dirty="0" smtClean="0">
                <a:solidFill>
                  <a:srgbClr val="FF0000"/>
                </a:solidFill>
              </a:rPr>
              <a:t>opis birača</a:t>
            </a:r>
            <a:r>
              <a:rPr lang="en-US" dirty="0" smtClean="0">
                <a:solidFill>
                  <a:srgbClr val="FF0000"/>
                </a:solidFill>
              </a:rPr>
              <a:t>”</a:t>
            </a:r>
            <a:r>
              <a:rPr lang="hr-HR" dirty="0" smtClean="0">
                <a:solidFill>
                  <a:srgbClr val="FF0000"/>
                </a:solidFill>
              </a:rPr>
              <a:t> je nepotreban!</a:t>
            </a:r>
          </a:p>
          <a:p>
            <a:pPr lvl="2" eaLnBrk="1" hangingPunct="1">
              <a:defRPr/>
            </a:pPr>
            <a:r>
              <a:rPr lang="hr-HR" dirty="0" smtClean="0">
                <a:solidFill>
                  <a:srgbClr val="FF0000"/>
                </a:solidFill>
              </a:rPr>
              <a:t>Znači, nekim građanima je oduzeto biračko pravi!</a:t>
            </a:r>
          </a:p>
          <a:p>
            <a:pPr lvl="1" eaLnBrk="1" hangingPunct="1">
              <a:defRPr/>
            </a:pPr>
            <a:r>
              <a:rPr lang="hr-HR" b="1" dirty="0" smtClean="0">
                <a:solidFill>
                  <a:srgbClr val="FFCC00"/>
                </a:solidFill>
                <a:effectLst/>
              </a:rPr>
              <a:t>Ako je referendum važeći onda se odlučuje većinom </a:t>
            </a:r>
            <a:r>
              <a:rPr lang="en-US" b="1" dirty="0" err="1" smtClean="0">
                <a:solidFill>
                  <a:srgbClr val="FFCC00"/>
                </a:solidFill>
                <a:effectLst/>
              </a:rPr>
              <a:t>glasova</a:t>
            </a:r>
            <a:r>
              <a:rPr lang="hr-HR" b="1" dirty="0" smtClean="0">
                <a:solidFill>
                  <a:srgbClr val="FFCC00"/>
                </a:solidFill>
                <a:effectLst/>
              </a:rPr>
              <a:t>. </a:t>
            </a:r>
          </a:p>
          <a:p>
            <a:pPr lvl="2" eaLnBrk="1" hangingPunct="1">
              <a:defRPr/>
            </a:pPr>
            <a:r>
              <a:rPr lang="hr-HR" b="1" dirty="0" smtClean="0">
                <a:solidFill>
                  <a:srgbClr val="FF0000"/>
                </a:solidFill>
                <a:effectLst/>
              </a:rPr>
              <a:t>Problem: A nevažeći glasovi? Većinom važećih?</a:t>
            </a:r>
            <a:endParaRPr lang="hr-HR" dirty="0" smtClean="0">
              <a:solidFill>
                <a:srgbClr val="FF0000"/>
              </a:solidFill>
            </a:endParaRPr>
          </a:p>
          <a:p>
            <a:pPr lvl="1" eaLnBrk="1" hangingPunct="1">
              <a:defRPr/>
            </a:pPr>
            <a:endParaRPr lang="hr-HR" sz="1800" dirty="0" smtClean="0"/>
          </a:p>
          <a:p>
            <a:pPr lvl="1" eaLnBrk="1" hangingPunct="1">
              <a:defRPr/>
            </a:pPr>
            <a:endParaRPr lang="hr-HR" sz="1800" dirty="0" smtClean="0"/>
          </a:p>
          <a:p>
            <a:pPr lvl="1" eaLnBrk="1" hangingPunct="1">
              <a:defRPr/>
            </a:pPr>
            <a:endParaRPr lang="en-US" sz="1800" dirty="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rrowheads="1"/>
          </p:cNvSpPr>
          <p:nvPr>
            <p:ph type="title"/>
          </p:nvPr>
        </p:nvSpPr>
        <p:spPr/>
        <p:txBody>
          <a:bodyPr/>
          <a:lstStyle/>
          <a:p>
            <a:pPr eaLnBrk="1" hangingPunct="1">
              <a:defRPr/>
            </a:pPr>
            <a:r>
              <a:rPr lang="hr-HR" sz="4000" smtClean="0">
                <a:solidFill>
                  <a:srgbClr val="66FF99"/>
                </a:solidFill>
              </a:rPr>
              <a:t>Kontradikcije i nekonsistentnosti Ustava RH</a:t>
            </a:r>
            <a:endParaRPr lang="en-US" sz="4000" smtClean="0">
              <a:solidFill>
                <a:srgbClr val="66FF99"/>
              </a:solidFill>
            </a:endParaRPr>
          </a:p>
        </p:txBody>
      </p:sp>
      <p:sp>
        <p:nvSpPr>
          <p:cNvPr id="187395" name="Rectangle 3"/>
          <p:cNvSpPr>
            <a:spLocks noGrp="1" noChangeArrowheads="1"/>
          </p:cNvSpPr>
          <p:nvPr>
            <p:ph type="body" idx="1"/>
          </p:nvPr>
        </p:nvSpPr>
        <p:spPr/>
        <p:txBody>
          <a:bodyPr/>
          <a:lstStyle/>
          <a:p>
            <a:pPr eaLnBrk="1" hangingPunct="1">
              <a:lnSpc>
                <a:spcPct val="80000"/>
              </a:lnSpc>
              <a:defRPr/>
            </a:pPr>
            <a:r>
              <a:rPr lang="hr-HR" sz="2000" b="1" dirty="0" smtClean="0">
                <a:solidFill>
                  <a:srgbClr val="FF0000"/>
                </a:solidFill>
              </a:rPr>
              <a:t>Članak 143:</a:t>
            </a:r>
            <a:r>
              <a:rPr lang="hr-HR" sz="2800" b="1" dirty="0" smtClean="0">
                <a:solidFill>
                  <a:srgbClr val="FF0000"/>
                </a:solidFill>
              </a:rPr>
              <a:t> </a:t>
            </a:r>
          </a:p>
          <a:p>
            <a:pPr lvl="1" eaLnBrk="1" hangingPunct="1">
              <a:lnSpc>
                <a:spcPct val="80000"/>
              </a:lnSpc>
              <a:defRPr/>
            </a:pPr>
            <a:r>
              <a:rPr lang="hr-HR" sz="1400" b="1" dirty="0" smtClean="0">
                <a:solidFill>
                  <a:srgbClr val="FFCC00"/>
                </a:solidFill>
                <a:effectLst/>
              </a:rPr>
              <a:t>Na referendumu se odlučuje većinom birača koji su glasovali, uz uvjet *da je referendumu pristupila većina od ukupnog broja </a:t>
            </a:r>
            <a:r>
              <a:rPr lang="hr-HR" sz="1400" b="1" dirty="0" smtClean="0">
                <a:solidFill>
                  <a:srgbClr val="66FF99"/>
                </a:solidFill>
                <a:effectLst/>
              </a:rPr>
              <a:t>birača u Republici Hrvatskoj</a:t>
            </a:r>
            <a:r>
              <a:rPr lang="en-US" sz="1400" dirty="0" smtClean="0"/>
              <a:t>.</a:t>
            </a:r>
            <a:endParaRPr lang="hr-HR" sz="1400" dirty="0" smtClean="0"/>
          </a:p>
          <a:p>
            <a:pPr eaLnBrk="1" hangingPunct="1">
              <a:lnSpc>
                <a:spcPct val="80000"/>
              </a:lnSpc>
              <a:defRPr/>
            </a:pPr>
            <a:r>
              <a:rPr lang="hr-HR" sz="2000" b="1" dirty="0" smtClean="0">
                <a:solidFill>
                  <a:srgbClr val="FF0000"/>
                </a:solidFill>
              </a:rPr>
              <a:t>Članak 118:</a:t>
            </a:r>
          </a:p>
          <a:p>
            <a:pPr lvl="1" eaLnBrk="1" hangingPunct="1">
              <a:lnSpc>
                <a:spcPct val="80000"/>
              </a:lnSpc>
              <a:defRPr/>
            </a:pPr>
            <a:r>
              <a:rPr lang="hr-HR" sz="1400" b="1" dirty="0" smtClean="0">
                <a:solidFill>
                  <a:srgbClr val="FFCC00"/>
                </a:solidFill>
              </a:rPr>
              <a:t>Vrhovni sud Republike Hrvatske, kao najviši sud, osigurava jedinstvenu primjenu zakona i </a:t>
            </a:r>
            <a:r>
              <a:rPr lang="hr-HR" sz="1400" b="1" dirty="0" smtClean="0">
                <a:solidFill>
                  <a:srgbClr val="66FF99"/>
                </a:solidFill>
              </a:rPr>
              <a:t>ravnopravnost građana</a:t>
            </a:r>
            <a:r>
              <a:rPr lang="en-US" sz="1600" dirty="0" smtClean="0">
                <a:solidFill>
                  <a:srgbClr val="66FF99"/>
                </a:solidFill>
              </a:rPr>
              <a:t>.</a:t>
            </a:r>
            <a:endParaRPr lang="hr-HR" sz="1600" dirty="0" smtClean="0">
              <a:solidFill>
                <a:srgbClr val="66FF99"/>
              </a:solidFill>
            </a:endParaRPr>
          </a:p>
          <a:p>
            <a:pPr eaLnBrk="1" hangingPunct="1">
              <a:lnSpc>
                <a:spcPct val="80000"/>
              </a:lnSpc>
              <a:defRPr/>
            </a:pPr>
            <a:r>
              <a:rPr lang="hr-HR" sz="2000" b="1" dirty="0" smtClean="0">
                <a:solidFill>
                  <a:srgbClr val="FF0000"/>
                </a:solidFill>
              </a:rPr>
              <a:t>Članak 14.</a:t>
            </a:r>
          </a:p>
          <a:p>
            <a:pPr lvl="1" eaLnBrk="1" hangingPunct="1">
              <a:lnSpc>
                <a:spcPct val="80000"/>
              </a:lnSpc>
              <a:defRPr/>
            </a:pPr>
            <a:r>
              <a:rPr lang="hr-HR" sz="1600" b="1" dirty="0" smtClean="0">
                <a:solidFill>
                  <a:srgbClr val="FFC000"/>
                </a:solidFill>
                <a:effectLst/>
              </a:rPr>
              <a:t>Svatko</a:t>
            </a:r>
            <a:r>
              <a:rPr lang="hr-HR" sz="1600" dirty="0" smtClean="0"/>
              <a:t> u Republici Hrvatskoj ima prava i slobode, neovisno o njegovoj rasi, boji kože, spolu, jeziku, vjeri, političkom ili drugom uvjerenju, nacionalnom ili socijalnom podrijetlu, imovini, rođenju, naobrazbi, društvenom položaju ili drugim osobinama.</a:t>
            </a:r>
          </a:p>
          <a:p>
            <a:pPr lvl="1" eaLnBrk="1" hangingPunct="1">
              <a:lnSpc>
                <a:spcPct val="80000"/>
              </a:lnSpc>
              <a:defRPr/>
            </a:pPr>
            <a:r>
              <a:rPr lang="hr-HR" sz="1600" b="1" dirty="0" smtClean="0">
                <a:solidFill>
                  <a:srgbClr val="FFCC00"/>
                </a:solidFill>
              </a:rPr>
              <a:t>Svi su pred zakonom jednaki.</a:t>
            </a:r>
          </a:p>
          <a:p>
            <a:pPr lvl="1" eaLnBrk="1" hangingPunct="1">
              <a:lnSpc>
                <a:spcPct val="80000"/>
              </a:lnSpc>
              <a:defRPr/>
            </a:pPr>
            <a:endParaRPr lang="hr-HR" sz="1000" dirty="0" smtClean="0"/>
          </a:p>
          <a:p>
            <a:pPr eaLnBrk="1" hangingPunct="1">
              <a:lnSpc>
                <a:spcPct val="80000"/>
              </a:lnSpc>
              <a:defRPr/>
            </a:pPr>
            <a:r>
              <a:rPr lang="hr-HR" sz="2000" b="1" dirty="0" smtClean="0">
                <a:solidFill>
                  <a:srgbClr val="FF0000"/>
                </a:solidFill>
              </a:rPr>
              <a:t>Članak 45.</a:t>
            </a:r>
          </a:p>
          <a:p>
            <a:pPr lvl="1" eaLnBrk="1" hangingPunct="1">
              <a:lnSpc>
                <a:spcPct val="80000"/>
              </a:lnSpc>
              <a:defRPr/>
            </a:pPr>
            <a:r>
              <a:rPr lang="hr-HR" sz="1600" dirty="0" smtClean="0"/>
              <a:t>Hrvatski državljani imaju </a:t>
            </a:r>
            <a:r>
              <a:rPr lang="hr-HR" sz="1600" b="1" dirty="0" smtClean="0">
                <a:solidFill>
                  <a:srgbClr val="66FF99"/>
                </a:solidFill>
              </a:rPr>
              <a:t>opće i jednako biračko pravo</a:t>
            </a:r>
            <a:r>
              <a:rPr lang="hr-HR" sz="1600" dirty="0" smtClean="0"/>
              <a:t> s navršenih 18 godina u skladu sa zakonom. Biračko se pravo ostvaruje na neposrednim izborima tajnim glasovanjem.</a:t>
            </a:r>
          </a:p>
          <a:p>
            <a:pPr lvl="1" eaLnBrk="1" hangingPunct="1">
              <a:lnSpc>
                <a:spcPct val="80000"/>
              </a:lnSpc>
              <a:buFont typeface="Wingdings" pitchFamily="2" charset="2"/>
              <a:buNone/>
              <a:defRPr/>
            </a:pPr>
            <a:endParaRPr lang="hr-HR" sz="1000" dirty="0" smtClean="0"/>
          </a:p>
          <a:p>
            <a:pPr marL="400050" lvl="1" indent="0" eaLnBrk="1" hangingPunct="1">
              <a:lnSpc>
                <a:spcPct val="80000"/>
              </a:lnSpc>
              <a:buFont typeface="Wingdings" pitchFamily="2" charset="2"/>
              <a:buNone/>
              <a:defRPr/>
            </a:pPr>
            <a:r>
              <a:rPr lang="en-US" sz="1600" b="1" dirty="0" smtClean="0">
                <a:solidFill>
                  <a:srgbClr val="FFCC00"/>
                </a:solidFill>
              </a:rPr>
              <a:t>*) </a:t>
            </a:r>
            <a:r>
              <a:rPr lang="hr-HR" sz="1600" b="1" dirty="0" smtClean="0">
                <a:solidFill>
                  <a:srgbClr val="FFCC00"/>
                </a:solidFill>
              </a:rPr>
              <a:t>Referendum se NE provodi na temelju </a:t>
            </a:r>
            <a:r>
              <a:rPr lang="hr-HR" sz="1600" b="1" i="1" dirty="0" smtClean="0">
                <a:solidFill>
                  <a:srgbClr val="66FF99"/>
                </a:solidFill>
              </a:rPr>
              <a:t>općeg i jednakoga biračkog prava</a:t>
            </a:r>
            <a:r>
              <a:rPr lang="hr-HR" sz="1600" b="1" i="1" dirty="0" smtClean="0">
                <a:solidFill>
                  <a:srgbClr val="FFCC00"/>
                </a:solidFill>
              </a:rPr>
              <a:t> , jer na njemu glasuju samo </a:t>
            </a:r>
            <a:r>
              <a:rPr lang="hr-HR" sz="1600" b="1" i="1" dirty="0" smtClean="0">
                <a:solidFill>
                  <a:srgbClr val="66FF99"/>
                </a:solidFill>
              </a:rPr>
              <a:t>birači u Republici Hrvatskoj</a:t>
            </a:r>
            <a:r>
              <a:rPr lang="hr-HR" sz="1600" b="1" i="1" dirty="0" smtClean="0">
                <a:solidFill>
                  <a:srgbClr val="FFCC00"/>
                </a:solidFill>
              </a:rPr>
              <a:t>!!!</a:t>
            </a:r>
          </a:p>
          <a:p>
            <a:pPr lvl="1" eaLnBrk="1" hangingPunct="1">
              <a:lnSpc>
                <a:spcPct val="80000"/>
              </a:lnSpc>
              <a:defRPr/>
            </a:pPr>
            <a:endParaRPr lang="hr-HR" sz="1600" b="1" i="1" dirty="0" smtClean="0">
              <a:solidFill>
                <a:srgbClr val="FFCC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p:cNvSpPr>
          <p:nvPr>
            <p:ph type="title"/>
          </p:nvPr>
        </p:nvSpPr>
        <p:spPr/>
        <p:txBody>
          <a:bodyPr/>
          <a:lstStyle/>
          <a:p>
            <a:pPr eaLnBrk="1" hangingPunct="1">
              <a:defRPr/>
            </a:pPr>
            <a:r>
              <a:rPr lang="hr-HR" sz="4000" smtClean="0">
                <a:solidFill>
                  <a:srgbClr val="66FF99"/>
                </a:solidFill>
              </a:rPr>
              <a:t>Kontradikcije i nekonsistentnosti Ustava RH</a:t>
            </a:r>
            <a:endParaRPr lang="en-US" sz="4000" smtClean="0">
              <a:solidFill>
                <a:srgbClr val="66FF99"/>
              </a:solidFill>
            </a:endParaRPr>
          </a:p>
        </p:txBody>
      </p:sp>
      <p:sp>
        <p:nvSpPr>
          <p:cNvPr id="191491" name="Rectangle 3"/>
          <p:cNvSpPr>
            <a:spLocks noGrp="1" noChangeArrowheads="1"/>
          </p:cNvSpPr>
          <p:nvPr>
            <p:ph type="body" idx="1"/>
          </p:nvPr>
        </p:nvSpPr>
        <p:spPr/>
        <p:txBody>
          <a:bodyPr/>
          <a:lstStyle/>
          <a:p>
            <a:pPr eaLnBrk="1" hangingPunct="1">
              <a:lnSpc>
                <a:spcPct val="80000"/>
              </a:lnSpc>
              <a:defRPr/>
            </a:pPr>
            <a:r>
              <a:rPr lang="hr-HR" sz="2800" b="1" dirty="0" smtClean="0">
                <a:solidFill>
                  <a:srgbClr val="FF0000"/>
                </a:solidFill>
              </a:rPr>
              <a:t>Članak 141.</a:t>
            </a:r>
          </a:p>
          <a:p>
            <a:pPr eaLnBrk="1" hangingPunct="1">
              <a:lnSpc>
                <a:spcPct val="80000"/>
              </a:lnSpc>
              <a:defRPr/>
            </a:pPr>
            <a:r>
              <a:rPr lang="hr-HR" sz="2000" b="1" dirty="0" smtClean="0"/>
              <a:t>Pravo da pokrenu postupak udruživanja Republike Hrvatske u saveze s drugim državama ima </a:t>
            </a:r>
            <a:r>
              <a:rPr lang="hr-HR" sz="2000" b="1" dirty="0" smtClean="0">
                <a:solidFill>
                  <a:srgbClr val="FF0000"/>
                </a:solidFill>
              </a:rPr>
              <a:t>najmanje jedna trećina zastupnika </a:t>
            </a:r>
            <a:r>
              <a:rPr lang="hr-HR" sz="2000" b="1" dirty="0" smtClean="0"/>
              <a:t>u Hrvatskom saboru, Predsjednik Republike i Vlada Repub­like Hrvatske.</a:t>
            </a:r>
          </a:p>
          <a:p>
            <a:pPr eaLnBrk="1" hangingPunct="1">
              <a:lnSpc>
                <a:spcPct val="80000"/>
              </a:lnSpc>
              <a:defRPr/>
            </a:pPr>
            <a:r>
              <a:rPr lang="hr-HR" sz="2000" b="1" dirty="0" smtClean="0"/>
              <a:t>Zabranjuje se pokretanje postupka udruživanja Republike Hrvatske u saveze s drugim državama u kojem bi udruživanje dovelo, ili moglo dovesti do obnavljanja jugoslavenskoga državnog zajedništva, odnosno neke balkanske državne sveze u bilo kojem obliku.</a:t>
            </a:r>
          </a:p>
          <a:p>
            <a:pPr eaLnBrk="1" hangingPunct="1">
              <a:lnSpc>
                <a:spcPct val="80000"/>
              </a:lnSpc>
              <a:defRPr/>
            </a:pPr>
            <a:r>
              <a:rPr lang="hr-HR" sz="2000" b="1" dirty="0" smtClean="0"/>
              <a:t>O udruživanju Republike Hrvatske prethodno odlučuje Hr­vat­ski sabor dvotrećinskom većinom glasova svih zastupnika.</a:t>
            </a:r>
          </a:p>
          <a:p>
            <a:pPr eaLnBrk="1" hangingPunct="1">
              <a:lnSpc>
                <a:spcPct val="80000"/>
              </a:lnSpc>
              <a:defRPr/>
            </a:pPr>
            <a:r>
              <a:rPr lang="hr-HR" sz="2000" b="1" dirty="0" smtClean="0">
                <a:solidFill>
                  <a:srgbClr val="66FF99"/>
                </a:solidFill>
              </a:rPr>
              <a:t>Odluka o udruživanju Republike Hrvatske donosi se na referendumu većinom glasova </a:t>
            </a:r>
            <a:r>
              <a:rPr lang="hr-HR" sz="2000" b="1" u="sng" dirty="0" smtClean="0">
                <a:solidFill>
                  <a:srgbClr val="66FF99"/>
                </a:solidFill>
              </a:rPr>
              <a:t>ukupnog broja birača u državi</a:t>
            </a:r>
            <a:r>
              <a:rPr lang="hr-HR" sz="2000" b="1" dirty="0" smtClean="0">
                <a:solidFill>
                  <a:srgbClr val="66FF99"/>
                </a:solidFill>
              </a:rPr>
              <a:t>.</a:t>
            </a:r>
          </a:p>
          <a:p>
            <a:pPr eaLnBrk="1" hangingPunct="1">
              <a:lnSpc>
                <a:spcPct val="80000"/>
              </a:lnSpc>
              <a:defRPr/>
            </a:pPr>
            <a:r>
              <a:rPr lang="hr-HR" sz="2000" b="1" dirty="0" smtClean="0"/>
              <a:t>Referendum se mora održati u roku od 30 dana od dana donošenja odluke Hrvatskoga sabora.</a:t>
            </a:r>
          </a:p>
          <a:p>
            <a:pPr eaLnBrk="1" hangingPunct="1">
              <a:lnSpc>
                <a:spcPct val="80000"/>
              </a:lnSpc>
              <a:defRPr/>
            </a:pPr>
            <a:r>
              <a:rPr lang="hr-HR" sz="2000" b="1" dirty="0" smtClean="0"/>
              <a:t>Odredbe ovoga članka o udruživanju odnose se i na uvjete i postupak razdruživanja Republike Hrvatske.</a:t>
            </a:r>
            <a:r>
              <a:rPr lang="hr-HR" sz="1400" b="1" dirty="0" smtClean="0">
                <a:solidFill>
                  <a:srgbClr val="FFCC00"/>
                </a:solidFill>
                <a:effectLst/>
              </a:rPr>
              <a:t>. </a:t>
            </a:r>
            <a:endParaRPr lang="hr-HR" sz="1400" dirty="0" smtClean="0"/>
          </a:p>
          <a:p>
            <a:pPr lvl="1" eaLnBrk="1" hangingPunct="1">
              <a:lnSpc>
                <a:spcPct val="80000"/>
              </a:lnSpc>
              <a:defRPr/>
            </a:pPr>
            <a:endParaRPr lang="hr-HR" sz="1200" dirty="0" smtClean="0"/>
          </a:p>
          <a:p>
            <a:pPr lvl="1" eaLnBrk="1" hangingPunct="1">
              <a:lnSpc>
                <a:spcPct val="80000"/>
              </a:lnSpc>
              <a:defRPr/>
            </a:pPr>
            <a:endParaRPr lang="hr-HR" sz="1200" dirty="0" smtClean="0"/>
          </a:p>
          <a:p>
            <a:pPr lvl="1" eaLnBrk="1" hangingPunct="1">
              <a:lnSpc>
                <a:spcPct val="80000"/>
              </a:lnSpc>
              <a:defRPr/>
            </a:pPr>
            <a:endParaRPr lang="en-US" sz="1200" dirty="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hr-HR" dirty="0" smtClean="0">
                <a:solidFill>
                  <a:srgbClr val="FFC000"/>
                </a:solidFill>
              </a:rPr>
              <a:t>Referendom o EU i Ustav</a:t>
            </a:r>
            <a:endParaRPr lang="en-US" dirty="0">
              <a:solidFill>
                <a:srgbClr val="FFC000"/>
              </a:solidFill>
            </a:endParaRPr>
          </a:p>
        </p:txBody>
      </p:sp>
      <p:sp>
        <p:nvSpPr>
          <p:cNvPr id="3" name="Content Placeholder 2"/>
          <p:cNvSpPr>
            <a:spLocks noGrp="1"/>
          </p:cNvSpPr>
          <p:nvPr>
            <p:ph idx="1"/>
          </p:nvPr>
        </p:nvSpPr>
        <p:spPr>
          <a:xfrm>
            <a:off x="457200" y="1600200"/>
            <a:ext cx="8229600" cy="5029200"/>
          </a:xfrm>
        </p:spPr>
        <p:txBody>
          <a:bodyPr/>
          <a:lstStyle/>
          <a:p>
            <a:pPr>
              <a:defRPr/>
            </a:pPr>
            <a:r>
              <a:rPr lang="vi-VN" sz="2400" b="1" dirty="0" smtClean="0">
                <a:solidFill>
                  <a:srgbClr val="FFC000"/>
                </a:solidFill>
                <a:effectLst/>
              </a:rPr>
              <a:t>Referendum </a:t>
            </a:r>
            <a:r>
              <a:rPr lang="hr-HR" sz="2400" b="1" dirty="0" smtClean="0">
                <a:solidFill>
                  <a:srgbClr val="FFC000"/>
                </a:solidFill>
                <a:effectLst/>
              </a:rPr>
              <a:t>proveden </a:t>
            </a:r>
            <a:r>
              <a:rPr lang="vi-VN" sz="2400" b="1" dirty="0" smtClean="0">
                <a:solidFill>
                  <a:srgbClr val="FFC000"/>
                </a:solidFill>
                <a:effectLst/>
              </a:rPr>
              <a:t>po Ustavu iz 2010., iako s</a:t>
            </a:r>
            <a:r>
              <a:rPr lang="hr-HR" sz="2400" b="1" dirty="0" smtClean="0">
                <a:solidFill>
                  <a:srgbClr val="FFC000"/>
                </a:solidFill>
                <a:effectLst/>
              </a:rPr>
              <a:t>e</a:t>
            </a:r>
            <a:r>
              <a:rPr lang="vi-VN" sz="2400" b="1" dirty="0" smtClean="0">
                <a:solidFill>
                  <a:srgbClr val="FFC000"/>
                </a:solidFill>
                <a:effectLst/>
              </a:rPr>
              <a:t> to moral</a:t>
            </a:r>
            <a:r>
              <a:rPr lang="hr-HR" sz="2400" b="1" dirty="0" smtClean="0">
                <a:solidFill>
                  <a:srgbClr val="FFC000"/>
                </a:solidFill>
                <a:effectLst/>
              </a:rPr>
              <a:t>o</a:t>
            </a:r>
            <a:r>
              <a:rPr lang="vi-VN" sz="2400" b="1" dirty="0" smtClean="0">
                <a:solidFill>
                  <a:srgbClr val="FFC000"/>
                </a:solidFill>
                <a:effectLst/>
              </a:rPr>
              <a:t> učiniti po Ustavu iz 2003. kada su predali zahtjev za članstvom u EU</a:t>
            </a:r>
            <a:r>
              <a:rPr lang="hr-HR" sz="2400" b="1" dirty="0" smtClean="0">
                <a:solidFill>
                  <a:srgbClr val="FFC000"/>
                </a:solidFill>
                <a:effectLst/>
              </a:rPr>
              <a:t>. </a:t>
            </a:r>
          </a:p>
          <a:p>
            <a:pPr>
              <a:defRPr/>
            </a:pPr>
            <a:r>
              <a:rPr lang="hr-HR" sz="2400" b="1" dirty="0" smtClean="0">
                <a:solidFill>
                  <a:srgbClr val="FFC000"/>
                </a:solidFill>
                <a:effectLst/>
              </a:rPr>
              <a:t>P</a:t>
            </a:r>
            <a:r>
              <a:rPr lang="vi-VN" sz="2400" b="1" dirty="0" smtClean="0">
                <a:solidFill>
                  <a:srgbClr val="FFC000"/>
                </a:solidFill>
                <a:effectLst/>
              </a:rPr>
              <a:t>rema DIP-u </a:t>
            </a:r>
            <a:r>
              <a:rPr lang="hr-HR" sz="2400" b="1" dirty="0" smtClean="0">
                <a:solidFill>
                  <a:srgbClr val="FFC000"/>
                </a:solidFill>
                <a:effectLst/>
              </a:rPr>
              <a:t>je </a:t>
            </a:r>
            <a:r>
              <a:rPr lang="vi-VN" sz="2400" b="1" dirty="0" smtClean="0">
                <a:solidFill>
                  <a:srgbClr val="FFC000"/>
                </a:solidFill>
                <a:effectLst/>
              </a:rPr>
              <a:t>izašlo 1.960.231 birača, a što je svega 43,5% biračkog tijela, a za legitimnu i legalnu odluku </a:t>
            </a:r>
            <a:r>
              <a:rPr lang="hr-HR" sz="2400" b="1" dirty="0" smtClean="0">
                <a:solidFill>
                  <a:srgbClr val="FFC000"/>
                </a:solidFill>
                <a:effectLst/>
              </a:rPr>
              <a:t>nuždan j</a:t>
            </a:r>
            <a:r>
              <a:rPr lang="vi-VN" sz="2400" b="1" dirty="0" smtClean="0">
                <a:solidFill>
                  <a:srgbClr val="FFC000"/>
                </a:solidFill>
                <a:effectLst/>
              </a:rPr>
              <a:t>e </a:t>
            </a:r>
            <a:r>
              <a:rPr lang="en-US" sz="2400" b="1" dirty="0" smtClean="0">
                <a:solidFill>
                  <a:srgbClr val="FFC000"/>
                </a:solidFill>
                <a:effectLst/>
              </a:rPr>
              <a:t>&gt; </a:t>
            </a:r>
            <a:r>
              <a:rPr lang="vi-VN" sz="2400" b="1" dirty="0" smtClean="0">
                <a:solidFill>
                  <a:srgbClr val="FFC000"/>
                </a:solidFill>
                <a:effectLst/>
              </a:rPr>
              <a:t>50% </a:t>
            </a:r>
            <a:r>
              <a:rPr lang="hr-HR" sz="2400" b="1" dirty="0" smtClean="0">
                <a:solidFill>
                  <a:srgbClr val="FFC000"/>
                </a:solidFill>
                <a:effectLst/>
              </a:rPr>
              <a:t>izlazak </a:t>
            </a:r>
            <a:r>
              <a:rPr lang="vi-VN" sz="2400" b="1" dirty="0" smtClean="0">
                <a:solidFill>
                  <a:srgbClr val="FFC000"/>
                </a:solidFill>
                <a:effectLst/>
              </a:rPr>
              <a:t>birača</a:t>
            </a:r>
            <a:r>
              <a:rPr lang="hr-HR" sz="2400" b="1" dirty="0" smtClean="0">
                <a:solidFill>
                  <a:srgbClr val="FFC000"/>
                </a:solidFill>
                <a:effectLst/>
              </a:rPr>
              <a:t>. </a:t>
            </a:r>
            <a:endParaRPr lang="vi-VN" sz="2400" b="1" dirty="0" smtClean="0">
              <a:solidFill>
                <a:srgbClr val="FFC000"/>
              </a:solidFill>
              <a:effectLst/>
            </a:endParaRPr>
          </a:p>
          <a:p>
            <a:pPr>
              <a:defRPr/>
            </a:pPr>
            <a:r>
              <a:rPr lang="vi-VN" sz="2400" b="1" dirty="0" smtClean="0">
                <a:solidFill>
                  <a:srgbClr val="FFC000"/>
                </a:solidFill>
                <a:effectLst/>
              </a:rPr>
              <a:t>Protuustavnost je artikulirala i sama predsjednica Ustavnog suda, Jasna Omejec, ovim  riječima:</a:t>
            </a:r>
            <a:endParaRPr lang="hr-HR" sz="2400" b="1" dirty="0" smtClean="0">
              <a:solidFill>
                <a:srgbClr val="FFC000"/>
              </a:solidFill>
              <a:effectLst/>
            </a:endParaRPr>
          </a:p>
          <a:p>
            <a:pPr marL="400050" lvl="2" indent="0">
              <a:buClr>
                <a:schemeClr val="hlink"/>
              </a:buClr>
              <a:buFont typeface="Wingdings" pitchFamily="2" charset="2"/>
              <a:buNone/>
              <a:defRPr/>
            </a:pPr>
            <a:r>
              <a:rPr lang="vi-VN" b="1" i="1" dirty="0" smtClean="0">
                <a:solidFill>
                  <a:srgbClr val="FF0000"/>
                </a:solidFill>
                <a:effectLst/>
              </a:rPr>
              <a:t>„Čvrsto je opće pravno pravilo prema kojem se postupak vodi po onom propisu po kojem je započet, čak i kad je riječ o Ustavu!“</a:t>
            </a:r>
            <a:r>
              <a:rPr lang="hr-HR" b="1" i="1" dirty="0" smtClean="0">
                <a:solidFill>
                  <a:srgbClr val="FF0000"/>
                </a:solidFill>
                <a:effectLst/>
              </a:rPr>
              <a:t>! </a:t>
            </a:r>
          </a:p>
          <a:p>
            <a:pPr>
              <a:defRPr/>
            </a:pPr>
            <a:r>
              <a:rPr lang="vi-VN" sz="2400" b="1" dirty="0" smtClean="0">
                <a:solidFill>
                  <a:srgbClr val="FFC000"/>
                </a:solidFill>
                <a:effectLst/>
              </a:rPr>
              <a:t> </a:t>
            </a:r>
            <a:r>
              <a:rPr lang="hr-HR" sz="2400" b="1" dirty="0" smtClean="0">
                <a:solidFill>
                  <a:srgbClr val="FFC000"/>
                </a:solidFill>
                <a:effectLst/>
              </a:rPr>
              <a:t>Mijenjanje pravila za vrijeme utakmice!</a:t>
            </a:r>
          </a:p>
          <a:p>
            <a:pPr>
              <a:defRPr/>
            </a:pPr>
            <a:endParaRPr lang="hr-HR" sz="2400" b="1" dirty="0">
              <a:solidFill>
                <a:srgbClr val="FFC000"/>
              </a:solidFill>
              <a:effectLst/>
            </a:endParaRPr>
          </a:p>
          <a:p>
            <a:pPr>
              <a:defRPr/>
            </a:pPr>
            <a:endParaRPr lang="hr-HR" sz="2400" b="1" dirty="0" smtClean="0">
              <a:solidFill>
                <a:srgbClr val="FFC000"/>
              </a:solidFill>
              <a:effectLst/>
            </a:endParaRPr>
          </a:p>
          <a:p>
            <a:pPr lvl="1" indent="-342900">
              <a:defRPr/>
            </a:pPr>
            <a:endParaRPr lang="hr-HR" sz="2400" b="1" i="1" dirty="0" smtClean="0">
              <a:solidFill>
                <a:srgbClr val="FF0000"/>
              </a:solidFill>
              <a:effectLst/>
            </a:endParaRPr>
          </a:p>
          <a:p>
            <a:pPr marL="0" indent="0">
              <a:buFont typeface="Wingdings" pitchFamily="2" charset="2"/>
              <a:buNone/>
              <a:defRPr/>
            </a:pPr>
            <a:endParaRPr lang="vi-VN" dirty="0" smtClean="0"/>
          </a:p>
          <a:p>
            <a:pPr>
              <a:defRPr/>
            </a:pPr>
            <a:endParaRPr lang="en-US" dirty="0"/>
          </a:p>
        </p:txBody>
      </p:sp>
      <p:sp>
        <p:nvSpPr>
          <p:cNvPr id="4" name="Slide Number Placeholder 3"/>
          <p:cNvSpPr>
            <a:spLocks noGrp="1"/>
          </p:cNvSpPr>
          <p:nvPr>
            <p:ph type="sldNum" sz="quarter" idx="11"/>
          </p:nvPr>
        </p:nvSpPr>
        <p:spPr/>
        <p:txBody>
          <a:bodyPr/>
          <a:lstStyle/>
          <a:p>
            <a:pPr>
              <a:defRPr/>
            </a:pPr>
            <a:fld id="{9518D3C7-563F-4903-B91B-E49FEA2EEEF4}" type="slidenum">
              <a:rPr lang="en-US" smtClean="0"/>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Ustav:</a:t>
            </a:r>
            <a:br>
              <a:rPr lang="hr-HR" sz="4800" dirty="0" smtClean="0">
                <a:solidFill>
                  <a:srgbClr val="FF0000"/>
                </a:solidFill>
              </a:rPr>
            </a:br>
            <a:r>
              <a:rPr lang="hr-HR" sz="3600" dirty="0" smtClean="0">
                <a:solidFill>
                  <a:srgbClr val="FF0000"/>
                </a:solidFill>
              </a:rPr>
              <a:t>definicija i atributi </a:t>
            </a:r>
            <a:r>
              <a:rPr lang="hr-HR" sz="3600" b="0" dirty="0" smtClean="0">
                <a:solidFill>
                  <a:srgbClr val="FF0000"/>
                </a:solidFill>
              </a:rPr>
              <a:t> </a:t>
            </a:r>
            <a:endParaRPr lang="en-US" sz="3600" b="0" dirty="0" smtClean="0">
              <a:solidFill>
                <a:srgbClr val="FF0000"/>
              </a:solidFill>
            </a:endParaRPr>
          </a:p>
        </p:txBody>
      </p:sp>
      <p:sp>
        <p:nvSpPr>
          <p:cNvPr id="137219" name="Rectangle 3"/>
          <p:cNvSpPr>
            <a:spLocks noGrp="1" noChangeArrowheads="1"/>
          </p:cNvSpPr>
          <p:nvPr>
            <p:ph type="body" idx="1"/>
          </p:nvPr>
        </p:nvSpPr>
        <p:spPr>
          <a:xfrm>
            <a:off x="457200" y="1752600"/>
            <a:ext cx="8229600" cy="45720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609600" indent="-609600" eaLnBrk="1" hangingPunct="1">
              <a:lnSpc>
                <a:spcPct val="80000"/>
              </a:lnSpc>
              <a:buFont typeface="Wingdings" pitchFamily="2" charset="2"/>
              <a:buNone/>
              <a:defRPr/>
            </a:pPr>
            <a:endParaRPr lang="hr-HR" sz="1800" b="1" dirty="0" smtClean="0">
              <a:solidFill>
                <a:srgbClr val="FF0000"/>
              </a:solidFill>
            </a:endParaRPr>
          </a:p>
          <a:p>
            <a:pPr marL="609600" indent="-609600" eaLnBrk="1" hangingPunct="1">
              <a:lnSpc>
                <a:spcPct val="80000"/>
              </a:lnSpc>
              <a:defRPr/>
            </a:pPr>
            <a:r>
              <a:rPr lang="hr-HR" sz="3600" b="1" dirty="0" smtClean="0">
                <a:solidFill>
                  <a:srgbClr val="FF0000"/>
                </a:solidFill>
              </a:rPr>
              <a:t>Pojam »Ustav« se odnosi na</a:t>
            </a:r>
          </a:p>
          <a:p>
            <a:pPr marL="990600" lvl="1" indent="-533400" eaLnBrk="1" hangingPunct="1">
              <a:lnSpc>
                <a:spcPct val="80000"/>
              </a:lnSpc>
              <a:defRPr/>
            </a:pPr>
            <a:r>
              <a:rPr lang="hr-HR" b="1" dirty="0" smtClean="0">
                <a:solidFill>
                  <a:srgbClr val="FFCC00"/>
                </a:solidFill>
                <a:effectLst/>
              </a:rPr>
              <a:t>skup pravila o </a:t>
            </a:r>
            <a:r>
              <a:rPr lang="hr-HR" b="1" i="1" u="sng" dirty="0" smtClean="0">
                <a:solidFill>
                  <a:srgbClr val="FFCC00"/>
                </a:solidFill>
                <a:effectLst/>
              </a:rPr>
              <a:t>strukturi i funkcioniranju </a:t>
            </a:r>
            <a:r>
              <a:rPr lang="hr-HR" b="1" dirty="0" smtClean="0">
                <a:solidFill>
                  <a:srgbClr val="FFCC00"/>
                </a:solidFill>
                <a:effectLst/>
              </a:rPr>
              <a:t>državne uprave iz kojih je jasno da su ta pravila </a:t>
            </a:r>
            <a:r>
              <a:rPr lang="hr-HR" b="1" i="1" u="sng" dirty="0" smtClean="0">
                <a:solidFill>
                  <a:srgbClr val="FFCC00"/>
                </a:solidFill>
                <a:effectLst/>
              </a:rPr>
              <a:t>iznad</a:t>
            </a:r>
            <a:r>
              <a:rPr lang="hr-HR" b="1" dirty="0" smtClean="0">
                <a:solidFill>
                  <a:srgbClr val="FFCC00"/>
                </a:solidFill>
                <a:effectLst/>
              </a:rPr>
              <a:t>, po svojoj snazi i formirana </a:t>
            </a:r>
            <a:r>
              <a:rPr lang="hr-HR" b="1" i="1" u="sng" dirty="0" smtClean="0">
                <a:solidFill>
                  <a:srgbClr val="FFCC00"/>
                </a:solidFill>
                <a:effectLst/>
              </a:rPr>
              <a:t>različitim procesom</a:t>
            </a:r>
            <a:r>
              <a:rPr lang="hr-HR" b="1" dirty="0" smtClean="0">
                <a:solidFill>
                  <a:srgbClr val="FFCC00"/>
                </a:solidFill>
                <a:effectLst/>
              </a:rPr>
              <a:t>, od običnih zakona.</a:t>
            </a:r>
          </a:p>
          <a:p>
            <a:pPr marL="609600" indent="-609600" eaLnBrk="1" hangingPunct="1">
              <a:lnSpc>
                <a:spcPct val="80000"/>
              </a:lnSpc>
              <a:defRPr/>
            </a:pPr>
            <a:r>
              <a:rPr lang="hr-HR" sz="3600" b="1" dirty="0" smtClean="0">
                <a:solidFill>
                  <a:srgbClr val="FF0000"/>
                </a:solidFill>
              </a:rPr>
              <a:t>Dakle, Ustav je:</a:t>
            </a:r>
          </a:p>
          <a:p>
            <a:pPr marL="990600" lvl="1" indent="-533400" eaLnBrk="1" hangingPunct="1">
              <a:lnSpc>
                <a:spcPct val="80000"/>
              </a:lnSpc>
              <a:buFont typeface="Wingdings" pitchFamily="2" charset="2"/>
              <a:buAutoNum type="arabicPeriod"/>
              <a:defRPr/>
            </a:pPr>
            <a:r>
              <a:rPr lang="hr-HR" b="1" dirty="0" smtClean="0">
                <a:solidFill>
                  <a:srgbClr val="FFCC00"/>
                </a:solidFill>
                <a:effectLst/>
              </a:rPr>
              <a:t>Iznad bilo kojeg zakona</a:t>
            </a:r>
          </a:p>
          <a:p>
            <a:pPr marL="990600" lvl="1" indent="-533400" eaLnBrk="1" hangingPunct="1">
              <a:lnSpc>
                <a:spcPct val="80000"/>
              </a:lnSpc>
              <a:buFont typeface="Wingdings" pitchFamily="2" charset="2"/>
              <a:buAutoNum type="arabicPeriod"/>
              <a:defRPr/>
            </a:pPr>
            <a:r>
              <a:rPr lang="hr-HR" b="1" dirty="0" smtClean="0">
                <a:solidFill>
                  <a:srgbClr val="FFCC00"/>
                </a:solidFill>
                <a:effectLst/>
              </a:rPr>
              <a:t>Formiran </a:t>
            </a:r>
            <a:r>
              <a:rPr lang="hr-HR" b="1" u="sng" dirty="0" smtClean="0">
                <a:solidFill>
                  <a:srgbClr val="FFCC00"/>
                </a:solidFill>
                <a:effectLst/>
              </a:rPr>
              <a:t>različitim</a:t>
            </a:r>
            <a:r>
              <a:rPr lang="hr-HR" b="1" dirty="0" smtClean="0">
                <a:solidFill>
                  <a:srgbClr val="FFCC00"/>
                </a:solidFill>
                <a:effectLst/>
              </a:rPr>
              <a:t> procesom od zakona</a:t>
            </a:r>
          </a:p>
          <a:p>
            <a:pPr marL="990600" lvl="1" indent="-533400" eaLnBrk="1" hangingPunct="1">
              <a:lnSpc>
                <a:spcPct val="80000"/>
              </a:lnSpc>
              <a:buFont typeface="Wingdings" pitchFamily="2" charset="2"/>
              <a:buNone/>
              <a:defRPr/>
            </a:pPr>
            <a:endParaRPr lang="hr-HR" b="1" dirty="0"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5000"/>
              </a:lnSpc>
              <a:spcBef>
                <a:spcPts val="0"/>
              </a:spcBef>
              <a:spcAft>
                <a:spcPts val="1000"/>
              </a:spcAft>
              <a:defRPr/>
            </a:pPr>
            <a:r>
              <a:rPr lang="en-US" sz="2800" b="0" dirty="0" smtClean="0">
                <a:solidFill>
                  <a:srgbClr val="FFFFFF"/>
                </a:solidFill>
                <a:effectLst/>
                <a:latin typeface="Calibri"/>
                <a:ea typeface="Calibri"/>
                <a:cs typeface="Times New Roman"/>
              </a:rPr>
              <a:t/>
            </a:r>
            <a:br>
              <a:rPr lang="en-US" sz="2800" b="0" dirty="0" smtClean="0">
                <a:solidFill>
                  <a:srgbClr val="FFFFFF"/>
                </a:solidFill>
                <a:effectLst/>
                <a:latin typeface="Calibri"/>
                <a:ea typeface="Calibri"/>
                <a:cs typeface="Times New Roman"/>
              </a:rPr>
            </a:br>
            <a:r>
              <a:rPr lang="en-US" sz="2800" b="0" dirty="0" smtClean="0">
                <a:solidFill>
                  <a:srgbClr val="FFFFFF"/>
                </a:solidFill>
                <a:effectLst/>
                <a:latin typeface="Calibri"/>
                <a:ea typeface="Calibri"/>
                <a:cs typeface="Times New Roman"/>
              </a:rPr>
              <a:t>MINORITY RIGHTS ACT </a:t>
            </a:r>
            <a:br>
              <a:rPr lang="en-US" sz="2800" b="0" dirty="0" smtClean="0">
                <a:solidFill>
                  <a:srgbClr val="FFFFFF"/>
                </a:solidFill>
                <a:effectLst/>
                <a:latin typeface="Calibri"/>
                <a:ea typeface="Calibri"/>
                <a:cs typeface="Times New Roman"/>
              </a:rPr>
            </a:br>
            <a:endParaRPr lang="en-US" sz="2800" dirty="0"/>
          </a:p>
        </p:txBody>
      </p:sp>
      <p:sp>
        <p:nvSpPr>
          <p:cNvPr id="3" name="Content Placeholder 2"/>
          <p:cNvSpPr>
            <a:spLocks noGrp="1"/>
          </p:cNvSpPr>
          <p:nvPr>
            <p:ph idx="1"/>
          </p:nvPr>
        </p:nvSpPr>
        <p:spPr>
          <a:xfrm>
            <a:off x="457200" y="1600200"/>
            <a:ext cx="8229600" cy="5029200"/>
          </a:xfrm>
        </p:spPr>
        <p:txBody>
          <a:bodyPr/>
          <a:lstStyle/>
          <a:p>
            <a:pPr marL="0">
              <a:lnSpc>
                <a:spcPct val="115000"/>
              </a:lnSpc>
              <a:spcBef>
                <a:spcPts val="0"/>
              </a:spcBef>
              <a:spcAft>
                <a:spcPts val="1000"/>
              </a:spcAft>
              <a:defRPr/>
            </a:pPr>
            <a:r>
              <a:rPr lang="en-US" dirty="0" smtClean="0">
                <a:effectLst/>
                <a:latin typeface="Calibri"/>
                <a:ea typeface="Calibri"/>
                <a:cs typeface="Times New Roman"/>
              </a:rPr>
              <a:t> </a:t>
            </a:r>
            <a:r>
              <a:rPr lang="en-US" sz="1600" dirty="0" smtClean="0">
                <a:effectLst/>
                <a:latin typeface="Calibri"/>
                <a:ea typeface="Calibri"/>
                <a:cs typeface="Times New Roman"/>
              </a:rPr>
              <a:t>CROATIAN PARLIAMENT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2275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Pursuant to Article 88 of the Constitution of the Republic of Croatia, I hereby pass the following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DECISION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PROMULGATING THE CONSTITUTIONAL ACT AMENDING THE CONSTITUTIONAL NATIONAL MINORITY RIGHTS ACT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I hereby promulgate the Constitutional Act Amending the Constitutional National Minority Rights Act, as enacted by the Croatian Parliament at its session of 16 June 2010.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Class: 011-01/10-01/50 Reg. no.: 71-05-03/1-10-2 Zagreb, 18 June 2010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Prof. Ivo </a:t>
            </a:r>
            <a:r>
              <a:rPr lang="en-US" sz="1600" dirty="0" err="1" smtClean="0">
                <a:effectLst/>
                <a:latin typeface="Calibri"/>
                <a:ea typeface="Calibri"/>
                <a:cs typeface="Times New Roman"/>
              </a:rPr>
              <a:t>Josipović</a:t>
            </a:r>
            <a:r>
              <a:rPr lang="en-US" sz="1600" dirty="0" smtClean="0">
                <a:effectLst/>
                <a:latin typeface="Calibri"/>
                <a:ea typeface="Calibri"/>
                <a:cs typeface="Times New Roman"/>
              </a:rPr>
              <a:t>, Ph.D., President of the Republic of Croatia (</a:t>
            </a:r>
            <a:r>
              <a:rPr lang="en-US" sz="1600" i="1" dirty="0" err="1" smtClean="0">
                <a:effectLst/>
                <a:latin typeface="Calibri"/>
                <a:ea typeface="Calibri"/>
                <a:cs typeface="Times New Roman"/>
              </a:rPr>
              <a:t>m.p</a:t>
            </a:r>
            <a:r>
              <a:rPr lang="en-US" sz="1600" dirty="0" smtClean="0">
                <a:effectLst/>
                <a:latin typeface="Calibri"/>
                <a:ea typeface="Calibri"/>
                <a:cs typeface="Times New Roman"/>
              </a:rPr>
              <a:t>.)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CONSTITUTIONAL ACT </a:t>
            </a:r>
          </a:p>
          <a:p>
            <a:pPr marL="0" indent="0">
              <a:lnSpc>
                <a:spcPct val="115000"/>
              </a:lnSpc>
              <a:spcBef>
                <a:spcPts val="0"/>
              </a:spcBef>
              <a:spcAft>
                <a:spcPts val="1000"/>
              </a:spcAft>
              <a:buFont typeface="Wingdings" pitchFamily="2" charset="2"/>
              <a:buNone/>
              <a:defRPr/>
            </a:pPr>
            <a:r>
              <a:rPr lang="en-US" sz="1600" dirty="0" smtClean="0">
                <a:effectLst/>
                <a:latin typeface="Calibri"/>
                <a:ea typeface="Calibri"/>
                <a:cs typeface="Times New Roman"/>
              </a:rPr>
              <a:t>AMENDING THE CONSTITUTIONAL NATIONAL MINORITY RIGHTS ACT </a:t>
            </a:r>
          </a:p>
          <a:p>
            <a:pPr marL="0" indent="0">
              <a:buFont typeface="Wingdings" pitchFamily="2" charset="2"/>
              <a:buNone/>
              <a:defRPr/>
            </a:pPr>
            <a:endParaRPr lang="en-US" sz="1600" dirty="0"/>
          </a:p>
        </p:txBody>
      </p:sp>
      <p:sp>
        <p:nvSpPr>
          <p:cNvPr id="4" name="Slide Number Placeholder 3"/>
          <p:cNvSpPr>
            <a:spLocks noGrp="1"/>
          </p:cNvSpPr>
          <p:nvPr>
            <p:ph type="sldNum" sz="quarter" idx="11"/>
          </p:nvPr>
        </p:nvSpPr>
        <p:spPr/>
        <p:txBody>
          <a:bodyPr/>
          <a:lstStyle/>
          <a:p>
            <a:pPr>
              <a:defRPr/>
            </a:pPr>
            <a:fld id="{9518D3C7-563F-4903-B91B-E49FEA2EEEF4}"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5000"/>
              </a:lnSpc>
              <a:spcBef>
                <a:spcPts val="0"/>
              </a:spcBef>
              <a:spcAft>
                <a:spcPts val="1000"/>
              </a:spcAft>
              <a:defRPr/>
            </a:pPr>
            <a:r>
              <a:rPr lang="en-US" sz="2800" b="0" dirty="0" smtClean="0">
                <a:solidFill>
                  <a:srgbClr val="FFFFFF"/>
                </a:solidFill>
                <a:effectLst/>
                <a:latin typeface="Calibri"/>
                <a:ea typeface="Calibri"/>
                <a:cs typeface="Times New Roman"/>
              </a:rPr>
              <a:t/>
            </a:r>
            <a:br>
              <a:rPr lang="en-US" sz="2800" b="0" dirty="0" smtClean="0">
                <a:solidFill>
                  <a:srgbClr val="FFFFFF"/>
                </a:solidFill>
                <a:effectLst/>
                <a:latin typeface="Calibri"/>
                <a:ea typeface="Calibri"/>
                <a:cs typeface="Times New Roman"/>
              </a:rPr>
            </a:br>
            <a:r>
              <a:rPr lang="en-US" sz="2800" b="0" dirty="0" smtClean="0">
                <a:solidFill>
                  <a:srgbClr val="FFFFFF"/>
                </a:solidFill>
                <a:effectLst/>
                <a:latin typeface="Calibri"/>
                <a:ea typeface="Calibri"/>
                <a:cs typeface="Times New Roman"/>
              </a:rPr>
              <a:t>MINORITY RIGHTS ACT </a:t>
            </a:r>
            <a:br>
              <a:rPr lang="en-US" sz="2800" b="0" dirty="0" smtClean="0">
                <a:solidFill>
                  <a:srgbClr val="FFFFFF"/>
                </a:solidFill>
                <a:effectLst/>
                <a:latin typeface="Calibri"/>
                <a:ea typeface="Calibri"/>
                <a:cs typeface="Times New Roman"/>
              </a:rPr>
            </a:br>
            <a:endParaRPr lang="en-US" sz="2800" dirty="0"/>
          </a:p>
        </p:txBody>
      </p:sp>
      <p:sp>
        <p:nvSpPr>
          <p:cNvPr id="3" name="Content Placeholder 2"/>
          <p:cNvSpPr>
            <a:spLocks noGrp="1"/>
          </p:cNvSpPr>
          <p:nvPr>
            <p:ph idx="1"/>
          </p:nvPr>
        </p:nvSpPr>
        <p:spPr>
          <a:xfrm>
            <a:off x="457200" y="1600200"/>
            <a:ext cx="8229600" cy="5029200"/>
          </a:xfrm>
        </p:spPr>
        <p:txBody>
          <a:bodyPr/>
          <a:lstStyle/>
          <a:p>
            <a:pPr marL="0" indent="0">
              <a:lnSpc>
                <a:spcPct val="115000"/>
              </a:lnSpc>
              <a:spcBef>
                <a:spcPts val="0"/>
              </a:spcBef>
              <a:spcAft>
                <a:spcPts val="1000"/>
              </a:spcAft>
              <a:buFont typeface="Wingdings" pitchFamily="2" charset="2"/>
              <a:buNone/>
              <a:defRPr/>
            </a:pPr>
            <a:r>
              <a:rPr lang="en-US" dirty="0" smtClean="0">
                <a:effectLst/>
                <a:latin typeface="Calibri"/>
                <a:ea typeface="Calibri"/>
                <a:cs typeface="Times New Roman"/>
              </a:rPr>
              <a:t> </a:t>
            </a:r>
            <a:r>
              <a:rPr lang="en-US" sz="1800" dirty="0" smtClean="0">
                <a:effectLst/>
                <a:latin typeface="Calibri"/>
                <a:ea typeface="Calibri"/>
                <a:cs typeface="Times New Roman"/>
              </a:rPr>
              <a:t>Article 1 </a:t>
            </a:r>
          </a:p>
          <a:p>
            <a:pPr marL="0">
              <a:lnSpc>
                <a:spcPct val="115000"/>
              </a:lnSpc>
              <a:spcBef>
                <a:spcPts val="0"/>
              </a:spcBef>
              <a:spcAft>
                <a:spcPts val="1000"/>
              </a:spcAft>
              <a:defRPr/>
            </a:pPr>
            <a:r>
              <a:rPr lang="en-US" sz="1800" dirty="0" smtClean="0">
                <a:effectLst/>
                <a:latin typeface="Calibri"/>
                <a:ea typeface="Calibri"/>
                <a:cs typeface="Times New Roman"/>
              </a:rPr>
              <a:t>Article 19 of the Constitutional National Minority Rights Act (as published in </a:t>
            </a:r>
            <a:r>
              <a:rPr lang="en-US" sz="1800" i="1" dirty="0" err="1" smtClean="0">
                <a:effectLst/>
                <a:latin typeface="Calibri"/>
                <a:ea typeface="Calibri"/>
                <a:cs typeface="Times New Roman"/>
              </a:rPr>
              <a:t>Narodne</a:t>
            </a:r>
            <a:r>
              <a:rPr lang="en-US" sz="1800" i="1" dirty="0" smtClean="0">
                <a:effectLst/>
                <a:latin typeface="Calibri"/>
                <a:ea typeface="Calibri"/>
                <a:cs typeface="Times New Roman"/>
              </a:rPr>
              <a:t> </a:t>
            </a:r>
            <a:r>
              <a:rPr lang="en-US" sz="1800" i="1" dirty="0" err="1" smtClean="0">
                <a:effectLst/>
                <a:latin typeface="Calibri"/>
                <a:ea typeface="Calibri"/>
                <a:cs typeface="Times New Roman"/>
              </a:rPr>
              <a:t>novine</a:t>
            </a:r>
            <a:r>
              <a:rPr lang="en-US" sz="1800" i="1" dirty="0" smtClean="0">
                <a:effectLst/>
                <a:latin typeface="Calibri"/>
                <a:ea typeface="Calibri"/>
                <a:cs typeface="Times New Roman"/>
              </a:rPr>
              <a:t> </a:t>
            </a:r>
            <a:r>
              <a:rPr lang="en-US" sz="1800" dirty="0" smtClean="0">
                <a:effectLst/>
                <a:latin typeface="Calibri"/>
                <a:ea typeface="Calibri"/>
                <a:cs typeface="Times New Roman"/>
              </a:rPr>
              <a:t>/Official Journal of the Republic of Croatia/, no. 155/03 and 47/10) shall be amended to read as follows: </a:t>
            </a:r>
          </a:p>
          <a:p>
            <a:pPr marL="0">
              <a:lnSpc>
                <a:spcPct val="115000"/>
              </a:lnSpc>
              <a:spcBef>
                <a:spcPts val="0"/>
              </a:spcBef>
              <a:spcAft>
                <a:spcPts val="1000"/>
              </a:spcAft>
              <a:defRPr/>
            </a:pPr>
            <a:r>
              <a:rPr lang="en-US" sz="1800" dirty="0" smtClean="0">
                <a:effectLst/>
                <a:latin typeface="Calibri"/>
                <a:ea typeface="Calibri"/>
                <a:cs typeface="Times New Roman"/>
              </a:rPr>
              <a:t>“(1) The Republic of Croatia shall guarantee members of national minorities the right to representation in the Croatian Parliament. </a:t>
            </a:r>
          </a:p>
          <a:p>
            <a:pPr marL="0">
              <a:lnSpc>
                <a:spcPct val="115000"/>
              </a:lnSpc>
              <a:spcBef>
                <a:spcPts val="0"/>
              </a:spcBef>
              <a:spcAft>
                <a:spcPts val="1000"/>
              </a:spcAft>
              <a:defRPr/>
            </a:pPr>
            <a:r>
              <a:rPr lang="en-US" sz="1800" dirty="0" smtClean="0">
                <a:effectLst/>
                <a:latin typeface="Calibri"/>
                <a:ea typeface="Calibri"/>
                <a:cs typeface="Times New Roman"/>
              </a:rPr>
              <a:t>“(2) </a:t>
            </a:r>
            <a:r>
              <a:rPr lang="en-US" sz="1800" b="1" dirty="0" smtClean="0">
                <a:solidFill>
                  <a:srgbClr val="FF0000"/>
                </a:solidFill>
                <a:effectLst/>
                <a:latin typeface="Calibri"/>
                <a:ea typeface="Calibri"/>
                <a:cs typeface="Times New Roman"/>
              </a:rPr>
              <a:t>A minimum of three seats </a:t>
            </a:r>
            <a:r>
              <a:rPr lang="en-US" sz="1800" dirty="0" smtClean="0">
                <a:effectLst/>
                <a:latin typeface="Calibri"/>
                <a:ea typeface="Calibri"/>
                <a:cs typeface="Times New Roman"/>
              </a:rPr>
              <a:t>in the Croatian Parliament shall be reserved for representatives of those national minorities which, on the effective date of this Constitutional Law, </a:t>
            </a:r>
            <a:r>
              <a:rPr lang="en-US" sz="1800" b="1" dirty="0" smtClean="0">
                <a:solidFill>
                  <a:srgbClr val="FF0000"/>
                </a:solidFill>
                <a:effectLst/>
                <a:latin typeface="Calibri"/>
                <a:ea typeface="Calibri"/>
                <a:cs typeface="Times New Roman"/>
              </a:rPr>
              <a:t>account for more than 1.5 percent of the population </a:t>
            </a:r>
            <a:r>
              <a:rPr lang="en-US" sz="1800" dirty="0" smtClean="0">
                <a:effectLst/>
                <a:latin typeface="Calibri"/>
                <a:ea typeface="Calibri"/>
                <a:cs typeface="Times New Roman"/>
              </a:rPr>
              <a:t>of the Republic of Croatia and which achieve their right to representation on the basis of universal suffrage, by election from the party slates of such minorities or slates proposed by voters belonging to such minorities, in compliance with legislation governing the election of deputies to the Croatian Parliament. </a:t>
            </a:r>
          </a:p>
          <a:p>
            <a:pPr marL="0" indent="0">
              <a:buFont typeface="Wingdings" pitchFamily="2" charset="2"/>
              <a:buNone/>
              <a:defRPr/>
            </a:pPr>
            <a:endParaRPr lang="en-US" sz="1600" dirty="0"/>
          </a:p>
        </p:txBody>
      </p:sp>
      <p:sp>
        <p:nvSpPr>
          <p:cNvPr id="4" name="Slide Number Placeholder 3"/>
          <p:cNvSpPr>
            <a:spLocks noGrp="1"/>
          </p:cNvSpPr>
          <p:nvPr>
            <p:ph type="sldNum" sz="quarter" idx="11"/>
          </p:nvPr>
        </p:nvSpPr>
        <p:spPr/>
        <p:txBody>
          <a:bodyPr/>
          <a:lstStyle/>
          <a:p>
            <a:pPr>
              <a:defRPr/>
            </a:pPr>
            <a:fld id="{9518D3C7-563F-4903-B91B-E49FEA2EEEF4}" type="slidenum">
              <a:rPr lang="en-US" smtClean="0"/>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5000"/>
              </a:lnSpc>
              <a:spcBef>
                <a:spcPts val="0"/>
              </a:spcBef>
              <a:spcAft>
                <a:spcPts val="1000"/>
              </a:spcAft>
              <a:defRPr/>
            </a:pPr>
            <a:r>
              <a:rPr lang="en-US" sz="2800" b="0" dirty="0" smtClean="0">
                <a:solidFill>
                  <a:srgbClr val="FFFFFF"/>
                </a:solidFill>
                <a:effectLst/>
                <a:latin typeface="Calibri"/>
                <a:ea typeface="Calibri"/>
                <a:cs typeface="Times New Roman"/>
              </a:rPr>
              <a:t/>
            </a:r>
            <a:br>
              <a:rPr lang="en-US" sz="2800" b="0" dirty="0" smtClean="0">
                <a:solidFill>
                  <a:srgbClr val="FFFFFF"/>
                </a:solidFill>
                <a:effectLst/>
                <a:latin typeface="Calibri"/>
                <a:ea typeface="Calibri"/>
                <a:cs typeface="Times New Roman"/>
              </a:rPr>
            </a:br>
            <a:r>
              <a:rPr lang="en-US" sz="2800" b="0" dirty="0" smtClean="0">
                <a:solidFill>
                  <a:srgbClr val="FFFFFF"/>
                </a:solidFill>
                <a:effectLst/>
                <a:latin typeface="Calibri"/>
                <a:ea typeface="Calibri"/>
                <a:cs typeface="Times New Roman"/>
              </a:rPr>
              <a:t>MINORITY RIGHTS ACT </a:t>
            </a:r>
            <a:br>
              <a:rPr lang="en-US" sz="2800" b="0" dirty="0" smtClean="0">
                <a:solidFill>
                  <a:srgbClr val="FFFFFF"/>
                </a:solidFill>
                <a:effectLst/>
                <a:latin typeface="Calibri"/>
                <a:ea typeface="Calibri"/>
                <a:cs typeface="Times New Roman"/>
              </a:rPr>
            </a:br>
            <a:endParaRPr lang="en-US" sz="2800" dirty="0"/>
          </a:p>
        </p:txBody>
      </p:sp>
      <p:sp>
        <p:nvSpPr>
          <p:cNvPr id="3" name="Content Placeholder 2"/>
          <p:cNvSpPr>
            <a:spLocks noGrp="1"/>
          </p:cNvSpPr>
          <p:nvPr>
            <p:ph idx="1"/>
          </p:nvPr>
        </p:nvSpPr>
        <p:spPr>
          <a:xfrm>
            <a:off x="457200" y="1600200"/>
            <a:ext cx="8229600" cy="5029200"/>
          </a:xfrm>
        </p:spPr>
        <p:txBody>
          <a:bodyPr/>
          <a:lstStyle/>
          <a:p>
            <a:pPr marL="0" indent="0">
              <a:lnSpc>
                <a:spcPct val="115000"/>
              </a:lnSpc>
              <a:spcBef>
                <a:spcPts val="0"/>
              </a:spcBef>
              <a:spcAft>
                <a:spcPts val="1000"/>
              </a:spcAft>
              <a:buFont typeface="Wingdings" pitchFamily="2" charset="2"/>
              <a:buNone/>
              <a:defRPr/>
            </a:pPr>
            <a:r>
              <a:rPr lang="en-US" sz="1800" dirty="0" smtClean="0">
                <a:effectLst/>
                <a:latin typeface="Calibri"/>
                <a:ea typeface="Calibri"/>
                <a:cs typeface="Times New Roman"/>
              </a:rPr>
              <a:t>. “(2) </a:t>
            </a:r>
            <a:r>
              <a:rPr lang="en-US" sz="1800" b="1" dirty="0" smtClean="0">
                <a:solidFill>
                  <a:srgbClr val="FF0000"/>
                </a:solidFill>
                <a:effectLst/>
                <a:latin typeface="Calibri"/>
                <a:ea typeface="Calibri"/>
                <a:cs typeface="Times New Roman"/>
              </a:rPr>
              <a:t>A minimum of three seats </a:t>
            </a:r>
            <a:r>
              <a:rPr lang="en-US" sz="1800" dirty="0" smtClean="0">
                <a:effectLst/>
                <a:latin typeface="Calibri"/>
                <a:ea typeface="Calibri"/>
                <a:cs typeface="Times New Roman"/>
              </a:rPr>
              <a:t>in the Croatian Parliament shall be reserved for representatives of those national minorities which, on the effective date of this Constitutional Law, </a:t>
            </a:r>
            <a:r>
              <a:rPr lang="en-US" sz="1800" b="1" dirty="0" smtClean="0">
                <a:solidFill>
                  <a:srgbClr val="FF0000"/>
                </a:solidFill>
                <a:effectLst/>
                <a:latin typeface="Calibri"/>
                <a:ea typeface="Calibri"/>
                <a:cs typeface="Times New Roman"/>
              </a:rPr>
              <a:t>account for more than 1.5 percent of the population </a:t>
            </a:r>
            <a:r>
              <a:rPr lang="en-US" sz="1800" dirty="0" smtClean="0">
                <a:effectLst/>
                <a:latin typeface="Calibri"/>
                <a:ea typeface="Calibri"/>
                <a:cs typeface="Times New Roman"/>
              </a:rPr>
              <a:t>of the Republic of Croatia and which achieve their right to representation on the basis of universal suffrage, by election from the party slates of such minorities or slates proposed by voters belonging to such minorities, in compliance with legislation governing the election of deputies to the Croatian Parliament. </a:t>
            </a:r>
          </a:p>
          <a:p>
            <a:pPr>
              <a:lnSpc>
                <a:spcPct val="115000"/>
              </a:lnSpc>
              <a:spcBef>
                <a:spcPts val="0"/>
              </a:spcBef>
              <a:spcAft>
                <a:spcPts val="1000"/>
              </a:spcAft>
              <a:defRPr/>
            </a:pPr>
            <a:r>
              <a:rPr lang="hr-HR" sz="2400" i="1" dirty="0" smtClean="0">
                <a:solidFill>
                  <a:srgbClr val="FF0000"/>
                </a:solidFill>
                <a:effectLst/>
                <a:latin typeface="Calibri"/>
                <a:ea typeface="Calibri"/>
                <a:cs typeface="Times New Roman"/>
              </a:rPr>
              <a:t>Građani kojih je 1.5% imaju garantirano 3 mjesta u Saboru! Dakle NISU svi građani RH jenaki!</a:t>
            </a:r>
          </a:p>
          <a:p>
            <a:pPr lvl="1">
              <a:lnSpc>
                <a:spcPct val="115000"/>
              </a:lnSpc>
              <a:spcBef>
                <a:spcPts val="0"/>
              </a:spcBef>
              <a:spcAft>
                <a:spcPts val="1000"/>
              </a:spcAft>
              <a:defRPr/>
            </a:pPr>
            <a:r>
              <a:rPr lang="hr-HR" sz="2000" i="1" dirty="0" smtClean="0">
                <a:solidFill>
                  <a:srgbClr val="FF0000"/>
                </a:solidFill>
                <a:effectLst/>
                <a:latin typeface="Calibri"/>
                <a:ea typeface="Calibri"/>
                <a:cs typeface="Times New Roman"/>
              </a:rPr>
              <a:t>Ukupan broj Sabornika 151, manjina od 30% imala bi 60 sabornika!  Sa samo 39 SDP-ovih i HNS-ovih mogu ukinuti Republiku Hrvatsku! ! </a:t>
            </a:r>
          </a:p>
          <a:p>
            <a:pPr marL="0">
              <a:lnSpc>
                <a:spcPct val="115000"/>
              </a:lnSpc>
              <a:spcBef>
                <a:spcPts val="0"/>
              </a:spcBef>
              <a:spcAft>
                <a:spcPts val="1000"/>
              </a:spcAft>
              <a:defRPr/>
            </a:pPr>
            <a:r>
              <a:rPr lang="en-US" sz="2400" i="1" dirty="0" smtClean="0">
                <a:solidFill>
                  <a:srgbClr val="FF0000"/>
                </a:solidFill>
                <a:effectLst/>
                <a:latin typeface="Calibri"/>
                <a:ea typeface="Calibri"/>
                <a:cs typeface="Times New Roman"/>
              </a:rPr>
              <a:t>“Population” je </a:t>
            </a:r>
            <a:r>
              <a:rPr lang="en-US" sz="2400" i="1" dirty="0" err="1" smtClean="0">
                <a:solidFill>
                  <a:srgbClr val="FF0000"/>
                </a:solidFill>
                <a:effectLst/>
                <a:latin typeface="Calibri"/>
                <a:ea typeface="Calibri"/>
                <a:cs typeface="Times New Roman"/>
              </a:rPr>
              <a:t>statisti</a:t>
            </a:r>
            <a:r>
              <a:rPr lang="hr-HR" sz="2400" i="1" dirty="0" smtClean="0">
                <a:solidFill>
                  <a:srgbClr val="FF0000"/>
                </a:solidFill>
                <a:effectLst/>
                <a:latin typeface="Calibri"/>
                <a:ea typeface="Calibri"/>
                <a:cs typeface="Times New Roman"/>
              </a:rPr>
              <a:t>č</a:t>
            </a:r>
            <a:r>
              <a:rPr lang="en-US" sz="2400" i="1" dirty="0" err="1" smtClean="0">
                <a:solidFill>
                  <a:srgbClr val="FF0000"/>
                </a:solidFill>
                <a:effectLst/>
                <a:latin typeface="Calibri"/>
                <a:ea typeface="Calibri"/>
                <a:cs typeface="Times New Roman"/>
              </a:rPr>
              <a:t>ka</a:t>
            </a:r>
            <a:r>
              <a:rPr lang="en-US" sz="2400" i="1" dirty="0" smtClean="0">
                <a:solidFill>
                  <a:srgbClr val="FF0000"/>
                </a:solidFill>
                <a:effectLst/>
                <a:latin typeface="Calibri"/>
                <a:ea typeface="Calibri"/>
                <a:cs typeface="Times New Roman"/>
              </a:rPr>
              <a:t> </a:t>
            </a:r>
            <a:r>
              <a:rPr lang="en-US" sz="2400" i="1" dirty="0" err="1" smtClean="0">
                <a:solidFill>
                  <a:srgbClr val="FF0000"/>
                </a:solidFill>
                <a:effectLst/>
                <a:latin typeface="Calibri"/>
                <a:ea typeface="Calibri"/>
                <a:cs typeface="Times New Roman"/>
              </a:rPr>
              <a:t>kategorija</a:t>
            </a:r>
            <a:r>
              <a:rPr lang="en-US" sz="2400" i="1" dirty="0" smtClean="0">
                <a:solidFill>
                  <a:srgbClr val="FF0000"/>
                </a:solidFill>
                <a:effectLst/>
                <a:latin typeface="Calibri"/>
                <a:ea typeface="Calibri"/>
                <a:cs typeface="Times New Roman"/>
              </a:rPr>
              <a:t>, ne </a:t>
            </a:r>
            <a:r>
              <a:rPr lang="en-US" sz="2400" i="1" dirty="0" err="1" smtClean="0">
                <a:solidFill>
                  <a:srgbClr val="FF0000"/>
                </a:solidFill>
                <a:effectLst/>
                <a:latin typeface="Calibri"/>
                <a:ea typeface="Calibri"/>
                <a:cs typeface="Times New Roman"/>
              </a:rPr>
              <a:t>pr</a:t>
            </a:r>
            <a:r>
              <a:rPr lang="hr-HR" sz="2400" i="1" dirty="0" smtClean="0">
                <a:solidFill>
                  <a:srgbClr val="FF0000"/>
                </a:solidFill>
                <a:effectLst/>
                <a:latin typeface="Calibri"/>
                <a:ea typeface="Calibri"/>
                <a:cs typeface="Times New Roman"/>
              </a:rPr>
              <a:t>a</a:t>
            </a:r>
            <a:r>
              <a:rPr lang="en-US" sz="2400" i="1" dirty="0" err="1" smtClean="0">
                <a:solidFill>
                  <a:srgbClr val="FF0000"/>
                </a:solidFill>
                <a:effectLst/>
                <a:latin typeface="Calibri"/>
                <a:ea typeface="Calibri"/>
                <a:cs typeface="Times New Roman"/>
              </a:rPr>
              <a:t>vna</a:t>
            </a:r>
            <a:r>
              <a:rPr lang="en-US" sz="2400" i="1" dirty="0" smtClean="0">
                <a:solidFill>
                  <a:srgbClr val="FF0000"/>
                </a:solidFill>
                <a:effectLst/>
                <a:latin typeface="Calibri"/>
                <a:ea typeface="Calibri"/>
                <a:cs typeface="Times New Roman"/>
              </a:rPr>
              <a:t>! </a:t>
            </a:r>
            <a:r>
              <a:rPr lang="en-US" sz="2400" i="1" dirty="0" err="1" smtClean="0">
                <a:solidFill>
                  <a:srgbClr val="FF0000"/>
                </a:solidFill>
                <a:effectLst/>
                <a:latin typeface="Calibri"/>
                <a:ea typeface="Calibri"/>
                <a:cs typeface="Times New Roman"/>
              </a:rPr>
              <a:t>Ovo</a:t>
            </a:r>
            <a:r>
              <a:rPr lang="en-US" sz="2400" i="1" dirty="0" smtClean="0">
                <a:solidFill>
                  <a:srgbClr val="FF0000"/>
                </a:solidFill>
                <a:effectLst/>
                <a:latin typeface="Calibri"/>
                <a:ea typeface="Calibri"/>
                <a:cs typeface="Times New Roman"/>
              </a:rPr>
              <a:t> je </a:t>
            </a:r>
            <a:r>
              <a:rPr lang="en-US" sz="2400" i="1" dirty="0" err="1" smtClean="0">
                <a:solidFill>
                  <a:srgbClr val="FF0000"/>
                </a:solidFill>
                <a:effectLst/>
                <a:latin typeface="Calibri"/>
                <a:ea typeface="Calibri"/>
                <a:cs typeface="Times New Roman"/>
              </a:rPr>
              <a:t>gruba</a:t>
            </a:r>
            <a:r>
              <a:rPr lang="en-US" sz="2400" i="1" dirty="0" smtClean="0">
                <a:solidFill>
                  <a:srgbClr val="FF0000"/>
                </a:solidFill>
                <a:effectLst/>
                <a:latin typeface="Calibri"/>
                <a:ea typeface="Calibri"/>
                <a:cs typeface="Times New Roman"/>
              </a:rPr>
              <a:t> </a:t>
            </a:r>
            <a:r>
              <a:rPr lang="en-US" sz="2400" i="1" dirty="0" err="1" smtClean="0">
                <a:solidFill>
                  <a:srgbClr val="FF0000"/>
                </a:solidFill>
                <a:effectLst/>
                <a:latin typeface="Calibri"/>
                <a:ea typeface="Calibri"/>
                <a:cs typeface="Times New Roman"/>
              </a:rPr>
              <a:t>povreda</a:t>
            </a:r>
            <a:r>
              <a:rPr lang="en-US" sz="2400" i="1" dirty="0" smtClean="0">
                <a:solidFill>
                  <a:srgbClr val="FF0000"/>
                </a:solidFill>
                <a:effectLst/>
                <a:latin typeface="Calibri"/>
                <a:ea typeface="Calibri"/>
                <a:cs typeface="Times New Roman"/>
              </a:rPr>
              <a:t> </a:t>
            </a:r>
            <a:r>
              <a:rPr lang="en-US" sz="2400" i="1" dirty="0" err="1" smtClean="0">
                <a:solidFill>
                  <a:srgbClr val="FF0000"/>
                </a:solidFill>
                <a:effectLst/>
                <a:latin typeface="Calibri"/>
                <a:ea typeface="Calibri"/>
                <a:cs typeface="Times New Roman"/>
              </a:rPr>
              <a:t>jednakosti</a:t>
            </a:r>
            <a:r>
              <a:rPr lang="en-US" sz="2400" i="1" dirty="0" smtClean="0">
                <a:solidFill>
                  <a:srgbClr val="FF0000"/>
                </a:solidFill>
                <a:effectLst/>
                <a:latin typeface="Calibri"/>
                <a:ea typeface="Calibri"/>
                <a:cs typeface="Times New Roman"/>
              </a:rPr>
              <a:t> </a:t>
            </a:r>
            <a:r>
              <a:rPr lang="en-US" sz="2400" i="1" dirty="0" err="1" smtClean="0">
                <a:solidFill>
                  <a:srgbClr val="FF0000"/>
                </a:solidFill>
                <a:effectLst/>
                <a:latin typeface="Calibri"/>
                <a:ea typeface="Calibri"/>
                <a:cs typeface="Times New Roman"/>
              </a:rPr>
              <a:t>svih</a:t>
            </a:r>
            <a:r>
              <a:rPr lang="en-US" sz="2400" i="1" dirty="0" smtClean="0">
                <a:solidFill>
                  <a:srgbClr val="FF0000"/>
                </a:solidFill>
                <a:effectLst/>
                <a:latin typeface="Calibri"/>
                <a:ea typeface="Calibri"/>
                <a:cs typeface="Times New Roman"/>
              </a:rPr>
              <a:t> </a:t>
            </a:r>
            <a:r>
              <a:rPr lang="hr-HR" sz="2400" i="1" dirty="0" smtClean="0">
                <a:solidFill>
                  <a:srgbClr val="FF0000"/>
                </a:solidFill>
                <a:effectLst/>
                <a:latin typeface="Calibri"/>
                <a:ea typeface="Calibri"/>
                <a:cs typeface="Times New Roman"/>
              </a:rPr>
              <a:t>hrvatskih </a:t>
            </a:r>
            <a:r>
              <a:rPr lang="en-US" sz="2400" i="1" dirty="0" err="1" smtClean="0">
                <a:solidFill>
                  <a:srgbClr val="FF0000"/>
                </a:solidFill>
                <a:effectLst/>
                <a:latin typeface="Calibri"/>
                <a:ea typeface="Calibri"/>
                <a:cs typeface="Times New Roman"/>
              </a:rPr>
              <a:t>gra</a:t>
            </a:r>
            <a:r>
              <a:rPr lang="hr-HR" sz="2400" i="1" dirty="0" smtClean="0">
                <a:solidFill>
                  <a:srgbClr val="FF0000"/>
                </a:solidFill>
                <a:effectLst/>
                <a:latin typeface="Calibri"/>
                <a:ea typeface="Calibri"/>
                <a:cs typeface="Times New Roman"/>
              </a:rPr>
              <a:t>đ</a:t>
            </a:r>
            <a:r>
              <a:rPr lang="en-US" sz="2400" i="1" dirty="0" err="1" smtClean="0">
                <a:solidFill>
                  <a:srgbClr val="FF0000"/>
                </a:solidFill>
                <a:effectLst/>
                <a:latin typeface="Calibri"/>
                <a:ea typeface="Calibri"/>
                <a:cs typeface="Times New Roman"/>
              </a:rPr>
              <a:t>ana</a:t>
            </a:r>
            <a:r>
              <a:rPr lang="hr-HR" sz="2400" i="1" dirty="0" smtClean="0">
                <a:solidFill>
                  <a:srgbClr val="FF0000"/>
                </a:solidFill>
                <a:effectLst/>
                <a:latin typeface="Calibri"/>
                <a:ea typeface="Calibri"/>
                <a:cs typeface="Times New Roman"/>
              </a:rPr>
              <a:t> </a:t>
            </a:r>
            <a:r>
              <a:rPr lang="hr-HR" sz="2400" i="1" dirty="0" smtClean="0">
                <a:solidFill>
                  <a:srgbClr val="66FF66"/>
                </a:solidFill>
                <a:effectLst/>
                <a:latin typeface="Calibri"/>
                <a:ea typeface="Calibri"/>
                <a:cs typeface="Times New Roman"/>
              </a:rPr>
              <a:t>državljana</a:t>
            </a:r>
            <a:r>
              <a:rPr lang="hr-HR" sz="2400" i="1" dirty="0" smtClean="0">
                <a:solidFill>
                  <a:srgbClr val="FF0000"/>
                </a:solidFill>
                <a:effectLst/>
                <a:latin typeface="Calibri"/>
                <a:ea typeface="Calibri"/>
                <a:cs typeface="Times New Roman"/>
              </a:rPr>
              <a:t>!</a:t>
            </a:r>
            <a:r>
              <a:rPr lang="en-US" sz="2400" i="1" dirty="0" smtClean="0">
                <a:solidFill>
                  <a:srgbClr val="FF0000"/>
                </a:solidFill>
                <a:effectLst/>
                <a:latin typeface="Calibri"/>
                <a:ea typeface="Calibri"/>
                <a:cs typeface="Times New Roman"/>
              </a:rPr>
              <a:t> </a:t>
            </a:r>
          </a:p>
          <a:p>
            <a:pPr marL="0" indent="0">
              <a:buFont typeface="Wingdings" pitchFamily="2" charset="2"/>
              <a:buNone/>
              <a:defRPr/>
            </a:pPr>
            <a:endParaRPr lang="en-US" sz="1600" dirty="0"/>
          </a:p>
        </p:txBody>
      </p:sp>
      <p:sp>
        <p:nvSpPr>
          <p:cNvPr id="4" name="Slide Number Placeholder 3"/>
          <p:cNvSpPr>
            <a:spLocks noGrp="1"/>
          </p:cNvSpPr>
          <p:nvPr>
            <p:ph type="sldNum" sz="quarter" idx="11"/>
          </p:nvPr>
        </p:nvSpPr>
        <p:spPr/>
        <p:txBody>
          <a:bodyPr/>
          <a:lstStyle/>
          <a:p>
            <a:pPr>
              <a:defRPr/>
            </a:pPr>
            <a:fld id="{9518D3C7-563F-4903-B91B-E49FEA2EEEF4}"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rrowheads="1"/>
          </p:cNvSpPr>
          <p:nvPr>
            <p:ph type="title"/>
          </p:nvPr>
        </p:nvSpPr>
        <p:spPr/>
        <p:txBody>
          <a:bodyPr/>
          <a:lstStyle/>
          <a:p>
            <a:pPr eaLnBrk="1" hangingPunct="1">
              <a:defRPr/>
            </a:pPr>
            <a:r>
              <a:rPr lang="hr-HR" sz="4000" smtClean="0">
                <a:solidFill>
                  <a:srgbClr val="66FF99"/>
                </a:solidFill>
              </a:rPr>
              <a:t>Pretraživanja:Hrvatski Narod, Narod</a:t>
            </a:r>
            <a:endParaRPr lang="en-US" sz="4000" smtClean="0">
              <a:solidFill>
                <a:srgbClr val="66FF99"/>
              </a:solidFill>
            </a:endParaRPr>
          </a:p>
        </p:txBody>
      </p:sp>
      <p:sp>
        <p:nvSpPr>
          <p:cNvPr id="193539" name="Rectangle 3"/>
          <p:cNvSpPr>
            <a:spLocks noGrp="1" noChangeArrowheads="1"/>
          </p:cNvSpPr>
          <p:nvPr>
            <p:ph type="body" idx="1"/>
          </p:nvPr>
        </p:nvSpPr>
        <p:spPr/>
        <p:txBody>
          <a:bodyPr/>
          <a:lstStyle/>
          <a:p>
            <a:pPr eaLnBrk="1" hangingPunct="1">
              <a:lnSpc>
                <a:spcPct val="80000"/>
              </a:lnSpc>
              <a:defRPr/>
            </a:pPr>
            <a:r>
              <a:rPr lang="hr-HR" sz="2400" b="1" smtClean="0">
                <a:solidFill>
                  <a:srgbClr val="FF0000"/>
                </a:solidFill>
              </a:rPr>
              <a:t>Članak 33.</a:t>
            </a:r>
          </a:p>
          <a:p>
            <a:pPr eaLnBrk="1" hangingPunct="1">
              <a:lnSpc>
                <a:spcPct val="80000"/>
              </a:lnSpc>
              <a:defRPr/>
            </a:pPr>
            <a:r>
              <a:rPr lang="hr-HR" sz="1800" b="1" smtClean="0"/>
              <a:t>Strani državljanin i osobe bez državljanstva mogu dobiti uto­čiš­te u Republici Hrvatskoj, osim ako su progonjeni za nepolitičke zločine i djelatnosti oprečne temeljnim načelima među</a:t>
            </a:r>
            <a:r>
              <a:rPr lang="hr-HR" sz="1800" b="1" smtClean="0">
                <a:solidFill>
                  <a:srgbClr val="66FF99"/>
                </a:solidFill>
              </a:rPr>
              <a:t>narod</a:t>
            </a:r>
            <a:r>
              <a:rPr lang="hr-HR" sz="1800" b="1" smtClean="0"/>
              <a:t>nog prava.</a:t>
            </a:r>
          </a:p>
          <a:p>
            <a:pPr eaLnBrk="1" hangingPunct="1">
              <a:lnSpc>
                <a:spcPct val="80000"/>
              </a:lnSpc>
              <a:defRPr/>
            </a:pPr>
            <a:endParaRPr lang="hr-HR" sz="1800" b="1" smtClean="0"/>
          </a:p>
          <a:p>
            <a:pPr eaLnBrk="1" hangingPunct="1">
              <a:lnSpc>
                <a:spcPct val="80000"/>
              </a:lnSpc>
              <a:defRPr/>
            </a:pPr>
            <a:r>
              <a:rPr lang="en-US" sz="1800" b="1" smtClean="0"/>
              <a:t>I. IZVORIŠNE OSNOVE</a:t>
            </a:r>
            <a:r>
              <a:rPr lang="hr-HR" sz="1800" b="1" smtClean="0"/>
              <a:t>: Izražavajući tisućljetnu nacionalnu samobitnost i državnu opstojnost </a:t>
            </a:r>
            <a:r>
              <a:rPr lang="hr-HR" sz="1800" b="1" smtClean="0">
                <a:solidFill>
                  <a:srgbClr val="66FF99"/>
                </a:solidFill>
              </a:rPr>
              <a:t>hrvatskoga naroda</a:t>
            </a:r>
            <a:r>
              <a:rPr lang="hr-HR" sz="1800" b="1" smtClean="0"/>
              <a:t>, potvrđenu slijedom ukupnoga povijesnoga zbivanja u različitim državnim oblicima te održanjem i razvitkom državotvorne misli o povijesnom pravu hrvatskoga naroda na punu državnu suverenost, što se očitovalo.</a:t>
            </a:r>
          </a:p>
          <a:p>
            <a:pPr eaLnBrk="1" hangingPunct="1">
              <a:lnSpc>
                <a:spcPct val="80000"/>
              </a:lnSpc>
              <a:defRPr/>
            </a:pPr>
            <a:r>
              <a:rPr lang="hr-HR" sz="2400" b="1" smtClean="0">
                <a:solidFill>
                  <a:srgbClr val="FF0000"/>
                </a:solidFill>
              </a:rPr>
              <a:t>Članak 1.</a:t>
            </a:r>
          </a:p>
          <a:p>
            <a:pPr eaLnBrk="1" hangingPunct="1">
              <a:lnSpc>
                <a:spcPct val="80000"/>
              </a:lnSpc>
              <a:defRPr/>
            </a:pPr>
            <a:r>
              <a:rPr lang="hr-HR" sz="1800" b="1" smtClean="0"/>
              <a:t>Republika Hrvatska jedinstvena je i nedjeljiva demokratska i socijalna država.</a:t>
            </a:r>
          </a:p>
          <a:p>
            <a:pPr eaLnBrk="1" hangingPunct="1">
              <a:lnSpc>
                <a:spcPct val="80000"/>
              </a:lnSpc>
              <a:defRPr/>
            </a:pPr>
            <a:r>
              <a:rPr lang="hr-HR" sz="1800" b="1" smtClean="0"/>
              <a:t>U Republici Hrvatskoj vlast proizlazi iz </a:t>
            </a:r>
            <a:r>
              <a:rPr lang="hr-HR" sz="1800" b="1" smtClean="0">
                <a:solidFill>
                  <a:srgbClr val="66FF99"/>
                </a:solidFill>
              </a:rPr>
              <a:t>naroda</a:t>
            </a:r>
            <a:r>
              <a:rPr lang="hr-HR" sz="1800" b="1" smtClean="0"/>
              <a:t> i pripada narodu kao zajednici slobodnih i ravnopravnih državljana.</a:t>
            </a:r>
          </a:p>
          <a:p>
            <a:pPr eaLnBrk="1" hangingPunct="1">
              <a:lnSpc>
                <a:spcPct val="80000"/>
              </a:lnSpc>
              <a:defRPr/>
            </a:pPr>
            <a:r>
              <a:rPr lang="hr-HR" sz="1800" b="1" smtClean="0">
                <a:solidFill>
                  <a:srgbClr val="66FF99"/>
                </a:solidFill>
              </a:rPr>
              <a:t>Narod</a:t>
            </a:r>
            <a:r>
              <a:rPr lang="hr-HR" sz="1800" b="1" smtClean="0"/>
              <a:t> ostvaruje vlast izborom svojih predstavnika i neposrednim odlučivanjem.</a:t>
            </a:r>
          </a:p>
          <a:p>
            <a:pPr lvl="1" eaLnBrk="1" hangingPunct="1">
              <a:lnSpc>
                <a:spcPct val="80000"/>
              </a:lnSpc>
              <a:defRPr/>
            </a:pPr>
            <a:endParaRPr lang="hr-HR" sz="1000" smtClean="0"/>
          </a:p>
          <a:p>
            <a:pPr lvl="1" eaLnBrk="1" hangingPunct="1">
              <a:lnSpc>
                <a:spcPct val="80000"/>
              </a:lnSpc>
              <a:defRPr/>
            </a:pPr>
            <a:endParaRPr lang="en-US" sz="100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rrowheads="1"/>
          </p:cNvSpPr>
          <p:nvPr>
            <p:ph type="title"/>
          </p:nvPr>
        </p:nvSpPr>
        <p:spPr/>
        <p:txBody>
          <a:bodyPr/>
          <a:lstStyle/>
          <a:p>
            <a:pPr eaLnBrk="1" hangingPunct="1">
              <a:defRPr/>
            </a:pPr>
            <a:r>
              <a:rPr lang="hr-HR" sz="4000" smtClean="0">
                <a:solidFill>
                  <a:srgbClr val="66FF99"/>
                </a:solidFill>
              </a:rPr>
              <a:t>I was told so</a:t>
            </a:r>
            <a:endParaRPr lang="en-US" sz="4000" smtClean="0">
              <a:solidFill>
                <a:srgbClr val="66FF99"/>
              </a:solidFill>
            </a:endParaRPr>
          </a:p>
        </p:txBody>
      </p:sp>
      <p:sp>
        <p:nvSpPr>
          <p:cNvPr id="192515" name="Rectangle 3"/>
          <p:cNvSpPr>
            <a:spLocks noGrp="1" noChangeArrowheads="1"/>
          </p:cNvSpPr>
          <p:nvPr>
            <p:ph type="body" idx="1"/>
          </p:nvPr>
        </p:nvSpPr>
        <p:spPr>
          <a:xfrm>
            <a:off x="457200" y="1600200"/>
            <a:ext cx="8305800" cy="4953000"/>
          </a:xfrm>
        </p:spPr>
        <p:txBody>
          <a:bodyPr/>
          <a:lstStyle/>
          <a:p>
            <a:pPr eaLnBrk="1" hangingPunct="1">
              <a:defRPr/>
            </a:pPr>
            <a:r>
              <a:rPr lang="hr-HR" sz="4000" b="1" smtClean="0">
                <a:solidFill>
                  <a:srgbClr val="FF0000"/>
                </a:solidFill>
              </a:rPr>
              <a:t>Ovaj Ustav je </a:t>
            </a:r>
            <a:r>
              <a:rPr lang="hr-HR" sz="2800" b="1" smtClean="0">
                <a:solidFill>
                  <a:srgbClr val="FF0000"/>
                </a:solidFill>
              </a:rPr>
              <a:t>skoro</a:t>
            </a:r>
            <a:r>
              <a:rPr lang="hr-HR" sz="4000" b="1" smtClean="0">
                <a:solidFill>
                  <a:srgbClr val="FF0000"/>
                </a:solidFill>
              </a:rPr>
              <a:t> najgorje što sam ikada vidio! </a:t>
            </a:r>
          </a:p>
          <a:p>
            <a:pPr eaLnBrk="1" hangingPunct="1">
              <a:defRPr/>
            </a:pPr>
            <a:r>
              <a:rPr lang="hr-HR" b="1" smtClean="0">
                <a:solidFill>
                  <a:srgbClr val="66FF99"/>
                </a:solidFill>
              </a:rPr>
              <a:t>Jedino gorje od ovoga je kada je tijekom Code Review-a u Roseville-u na projektu Mercury jedan kolega-došljak upotrijebio R registar za aritmetičku instrukciju i kao opravdanje rekao: </a:t>
            </a:r>
          </a:p>
          <a:p>
            <a:pPr algn="ctr" eaLnBrk="1" hangingPunct="1">
              <a:buFont typeface="Wingdings" pitchFamily="2" charset="2"/>
              <a:buNone/>
              <a:defRPr/>
            </a:pPr>
            <a:r>
              <a:rPr lang="hr-HR" sz="4000" b="1" smtClean="0">
                <a:solidFill>
                  <a:srgbClr val="66FF99"/>
                </a:solidFill>
              </a:rPr>
              <a:t>... I was told so...</a:t>
            </a:r>
          </a:p>
          <a:p>
            <a:pPr lvl="1" eaLnBrk="1" hangingPunct="1">
              <a:defRPr/>
            </a:pPr>
            <a:endParaRPr lang="hr-HR" sz="1800" smtClean="0"/>
          </a:p>
          <a:p>
            <a:pPr lvl="1" eaLnBrk="1" hangingPunct="1">
              <a:defRPr/>
            </a:pPr>
            <a:endParaRPr lang="hr-HR" sz="1800" smtClean="0"/>
          </a:p>
          <a:p>
            <a:pPr lvl="1" eaLnBrk="1" hangingPunct="1">
              <a:defRPr/>
            </a:pPr>
            <a:endParaRPr lang="en-US" sz="180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KANONSKI ZAKONI</a:t>
            </a:r>
            <a:endParaRPr lang="en-US" sz="4000" smtClean="0">
              <a:solidFill>
                <a:srgbClr val="66FF99"/>
              </a:solidFill>
            </a:endParaRPr>
          </a:p>
        </p:txBody>
      </p:sp>
      <p:sp>
        <p:nvSpPr>
          <p:cNvPr id="194563" name="Rectangle 3"/>
          <p:cNvSpPr>
            <a:spLocks noGrp="1" noChangeArrowheads="1"/>
          </p:cNvSpPr>
          <p:nvPr>
            <p:ph type="body" idx="1"/>
          </p:nvPr>
        </p:nvSpPr>
        <p:spPr>
          <a:xfrm>
            <a:off x="381000" y="1828800"/>
            <a:ext cx="8153400" cy="4648200"/>
          </a:xfrm>
        </p:spPr>
        <p:txBody>
          <a:bodyPr/>
          <a:lstStyle/>
          <a:p>
            <a:pPr marL="609600" indent="-609600" eaLnBrk="1" hangingPunct="1">
              <a:buFont typeface="Wingdings" pitchFamily="2" charset="2"/>
              <a:buNone/>
              <a:defRPr/>
            </a:pPr>
            <a:r>
              <a:rPr lang="hr-HR" sz="2000" b="1" smtClean="0">
                <a:solidFill>
                  <a:srgbClr val="FF0000"/>
                </a:solidFill>
              </a:rPr>
              <a:t> </a:t>
            </a:r>
          </a:p>
          <a:p>
            <a:pPr marL="609600" indent="-609600" eaLnBrk="1" hangingPunct="1">
              <a:buFont typeface="Wingdings" pitchFamily="2" charset="2"/>
              <a:buNone/>
              <a:defRPr/>
            </a:pPr>
            <a:endParaRPr lang="hr-HR" sz="2000" b="1" smtClean="0">
              <a:solidFill>
                <a:srgbClr val="FF0000"/>
              </a:solidFill>
            </a:endParaRPr>
          </a:p>
          <a:p>
            <a:pPr marL="609600" indent="-609600" eaLnBrk="1" hangingPunct="1">
              <a:defRPr/>
            </a:pPr>
            <a:r>
              <a:rPr lang="hr-HR" b="1" smtClean="0">
                <a:solidFill>
                  <a:srgbClr val="FF0000"/>
                </a:solidFill>
              </a:rPr>
              <a:t>Samo trajni pojmovi spadaju u Ustav</a:t>
            </a:r>
          </a:p>
          <a:p>
            <a:pPr marL="609600" indent="-609600" eaLnBrk="1" hangingPunct="1">
              <a:buFont typeface="Wingdings" pitchFamily="2" charset="2"/>
              <a:buNone/>
              <a:defRPr/>
            </a:pPr>
            <a:endParaRPr lang="hr-HR" b="1" smtClean="0">
              <a:solidFill>
                <a:srgbClr val="FF0000"/>
              </a:solidFill>
            </a:endParaRPr>
          </a:p>
          <a:p>
            <a:pPr marL="609600" indent="-609600" eaLnBrk="1" hangingPunct="1">
              <a:defRPr/>
            </a:pPr>
            <a:r>
              <a:rPr lang="hr-HR" b="1" smtClean="0">
                <a:solidFill>
                  <a:srgbClr val="FF0000"/>
                </a:solidFill>
              </a:rPr>
              <a:t>Dugotrajnom teroru, kao što je Turski i Jugoslavenski, ipak nije mjesto u Ustavu</a:t>
            </a:r>
          </a:p>
          <a:p>
            <a:pPr marL="609600" indent="-609600" eaLnBrk="1" hangingPunct="1">
              <a:buFont typeface="Wingdings" pitchFamily="2" charset="2"/>
              <a:buNone/>
              <a:defRPr/>
            </a:pPr>
            <a:endParaRPr lang="hr-HR" b="1" smtClean="0">
              <a:solidFill>
                <a:srgbClr val="FF0000"/>
              </a:solidFill>
            </a:endParaRPr>
          </a:p>
          <a:p>
            <a:pPr marL="609600" indent="-609600" eaLnBrk="1" hangingPunct="1">
              <a:defRPr/>
            </a:pPr>
            <a:r>
              <a:rPr lang="hr-HR" b="1" smtClean="0">
                <a:solidFill>
                  <a:srgbClr val="FF0000"/>
                </a:solidFill>
              </a:rPr>
              <a:t>Zato su KANONSKI ZAKONI</a:t>
            </a:r>
            <a:r>
              <a:rPr lang="hr-HR" sz="2400" b="1" smtClean="0">
                <a:solidFill>
                  <a:srgbClr val="FF0000"/>
                </a:solidFill>
              </a:rPr>
              <a:t> </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KANONSKI ZAKONI</a:t>
            </a:r>
            <a:endParaRPr lang="en-US" sz="4000" smtClean="0">
              <a:solidFill>
                <a:srgbClr val="66FF99"/>
              </a:solidFill>
            </a:endParaRPr>
          </a:p>
        </p:txBody>
      </p:sp>
      <p:sp>
        <p:nvSpPr>
          <p:cNvPr id="201731" name="Rectangle 3"/>
          <p:cNvSpPr>
            <a:spLocks noGrp="1" noChangeArrowheads="1"/>
          </p:cNvSpPr>
          <p:nvPr>
            <p:ph type="body" idx="1"/>
          </p:nvPr>
        </p:nvSpPr>
        <p:spPr>
          <a:xfrm>
            <a:off x="381000" y="1828800"/>
            <a:ext cx="8153400" cy="4648200"/>
          </a:xfrm>
        </p:spPr>
        <p:txBody>
          <a:bodyPr/>
          <a:lstStyle/>
          <a:p>
            <a:pPr marL="609600" indent="-609600" eaLnBrk="1" hangingPunct="1">
              <a:lnSpc>
                <a:spcPct val="80000"/>
              </a:lnSpc>
              <a:defRPr/>
            </a:pPr>
            <a:r>
              <a:rPr lang="hr-HR" sz="1400" b="1" dirty="0" smtClean="0">
                <a:solidFill>
                  <a:srgbClr val="FF0000"/>
                </a:solidFill>
              </a:rPr>
              <a:t> </a:t>
            </a:r>
            <a:r>
              <a:rPr lang="hr-HR" sz="2000" b="1" dirty="0" smtClean="0">
                <a:solidFill>
                  <a:srgbClr val="FF0000"/>
                </a:solidFill>
              </a:rPr>
              <a:t>Ustav Republike Hrvatske</a:t>
            </a:r>
          </a:p>
          <a:p>
            <a:pPr marL="990600" lvl="1" indent="-533400" eaLnBrk="1" hangingPunct="1">
              <a:lnSpc>
                <a:spcPct val="80000"/>
              </a:lnSpc>
              <a:buFont typeface="Wingdings" pitchFamily="2" charset="2"/>
              <a:buAutoNum type="arabicPeriod"/>
              <a:defRPr/>
            </a:pPr>
            <a:r>
              <a:rPr lang="hr-HR" sz="1600" b="1" dirty="0" smtClean="0">
                <a:solidFill>
                  <a:srgbClr val="FFCC00"/>
                </a:solidFill>
                <a:effectLst/>
              </a:rPr>
              <a:t>Formiran različitim procesom od zakona</a:t>
            </a:r>
          </a:p>
          <a:p>
            <a:pPr marL="990600" lvl="1" indent="-533400" eaLnBrk="1" hangingPunct="1">
              <a:lnSpc>
                <a:spcPct val="80000"/>
              </a:lnSpc>
              <a:buFont typeface="Wingdings" pitchFamily="2" charset="2"/>
              <a:buAutoNum type="arabicPeriod"/>
              <a:defRPr/>
            </a:pPr>
            <a:r>
              <a:rPr lang="hr-HR" sz="1600" b="1" dirty="0" smtClean="0">
                <a:solidFill>
                  <a:srgbClr val="FFCC00"/>
                </a:solidFill>
                <a:effectLst/>
              </a:rPr>
              <a:t>Iznad bilo kojeg zakona</a:t>
            </a:r>
          </a:p>
          <a:p>
            <a:pPr marL="609600" indent="-609600" eaLnBrk="1" hangingPunct="1">
              <a:lnSpc>
                <a:spcPct val="80000"/>
              </a:lnSpc>
              <a:defRPr/>
            </a:pPr>
            <a:r>
              <a:rPr lang="hr-HR" sz="2000" b="1" dirty="0" smtClean="0">
                <a:solidFill>
                  <a:srgbClr val="FF0000"/>
                </a:solidFill>
              </a:rPr>
              <a:t>Kanonski zakoni Republike Hrvatske</a:t>
            </a:r>
            <a:endParaRPr lang="hr-HR" sz="2000" b="1" i="1" dirty="0" smtClean="0">
              <a:solidFill>
                <a:srgbClr val="FF0000"/>
              </a:solidFill>
            </a:endParaRPr>
          </a:p>
          <a:p>
            <a:pPr marL="990600" lvl="1" indent="-533400" eaLnBrk="1" hangingPunct="1">
              <a:lnSpc>
                <a:spcPct val="80000"/>
              </a:lnSpc>
              <a:defRPr/>
            </a:pPr>
            <a:r>
              <a:rPr lang="hr-HR" sz="1600" b="1" dirty="0" smtClean="0">
                <a:solidFill>
                  <a:srgbClr val="FFCC00"/>
                </a:solidFill>
                <a:effectLst/>
              </a:rPr>
              <a:t>Iznad bilo kojeg zakona</a:t>
            </a:r>
          </a:p>
          <a:p>
            <a:pPr marL="990600" lvl="1" indent="-533400" eaLnBrk="1" hangingPunct="1">
              <a:lnSpc>
                <a:spcPct val="80000"/>
              </a:lnSpc>
              <a:defRPr/>
            </a:pPr>
            <a:r>
              <a:rPr lang="hr-HR" sz="1600" b="1" dirty="0" smtClean="0">
                <a:solidFill>
                  <a:srgbClr val="FFCC00"/>
                </a:solidFill>
                <a:effectLst/>
              </a:rPr>
              <a:t>Niti jedan zakon ne može biti u suprotnosti</a:t>
            </a:r>
          </a:p>
          <a:p>
            <a:pPr marL="990600" lvl="1" indent="-533400" eaLnBrk="1" hangingPunct="1">
              <a:lnSpc>
                <a:spcPct val="80000"/>
              </a:lnSpc>
              <a:defRPr/>
            </a:pPr>
            <a:r>
              <a:rPr lang="hr-HR" sz="1600" b="1" dirty="0" smtClean="0">
                <a:solidFill>
                  <a:srgbClr val="FFCC00"/>
                </a:solidFill>
                <a:effectLst/>
              </a:rPr>
              <a:t>Niti jedan zakon ne može mimoići, ignorirati kanonski zakon </a:t>
            </a:r>
            <a:r>
              <a:rPr lang="hr-HR" sz="1800" b="1" dirty="0" smtClean="0">
                <a:solidFill>
                  <a:srgbClr val="FFCC00"/>
                </a:solidFill>
                <a:effectLst/>
              </a:rPr>
              <a:t> </a:t>
            </a:r>
          </a:p>
          <a:p>
            <a:pPr marL="609600" indent="-609600" eaLnBrk="1" hangingPunct="1">
              <a:lnSpc>
                <a:spcPct val="80000"/>
              </a:lnSpc>
              <a:defRPr/>
            </a:pPr>
            <a:r>
              <a:rPr lang="hr-HR" sz="2000" b="1" dirty="0" smtClean="0">
                <a:solidFill>
                  <a:srgbClr val="FF0000"/>
                </a:solidFill>
                <a:effectLst/>
              </a:rPr>
              <a:t>Zakoni </a:t>
            </a:r>
            <a:r>
              <a:rPr lang="hr-HR" sz="2000" b="1" dirty="0" smtClean="0">
                <a:solidFill>
                  <a:srgbClr val="FF0000"/>
                </a:solidFill>
              </a:rPr>
              <a:t>Republike Hrvatske</a:t>
            </a:r>
            <a:endParaRPr lang="hr-HR" sz="2000" b="1" dirty="0" smtClean="0">
              <a:solidFill>
                <a:srgbClr val="FF0000"/>
              </a:solidFill>
              <a:effectLst/>
            </a:endParaRPr>
          </a:p>
          <a:p>
            <a:pPr marL="990600" lvl="1" indent="-533400" eaLnBrk="1" hangingPunct="1">
              <a:lnSpc>
                <a:spcPct val="80000"/>
              </a:lnSpc>
              <a:defRPr/>
            </a:pPr>
            <a:r>
              <a:rPr lang="hr-HR" sz="1800" b="1" dirty="0" smtClean="0">
                <a:solidFill>
                  <a:srgbClr val="FFCC00"/>
                </a:solidFill>
                <a:effectLst/>
              </a:rPr>
              <a:t>U hijejarhijskom skladu s Ustavom i Kanonskim zakonima</a:t>
            </a:r>
          </a:p>
          <a:p>
            <a:pPr marL="990600" lvl="1" indent="-533400" eaLnBrk="1" hangingPunct="1">
              <a:lnSpc>
                <a:spcPct val="80000"/>
              </a:lnSpc>
              <a:defRPr/>
            </a:pPr>
            <a:r>
              <a:rPr lang="hr-HR" sz="1800" b="1" dirty="0" smtClean="0">
                <a:solidFill>
                  <a:srgbClr val="FFCC00"/>
                </a:solidFill>
                <a:effectLst/>
              </a:rPr>
              <a:t>Ne mogu uređivati ili kontrolirati procese stvaranja i razvoja hijejarhijski viših, Ustava i Kanonskih zakona</a:t>
            </a:r>
          </a:p>
          <a:p>
            <a:pPr marL="609600" indent="-609600" eaLnBrk="1" hangingPunct="1">
              <a:lnSpc>
                <a:spcPct val="80000"/>
              </a:lnSpc>
              <a:defRPr/>
            </a:pPr>
            <a:r>
              <a:rPr lang="hr-HR" sz="2000" b="1" dirty="0" smtClean="0">
                <a:solidFill>
                  <a:srgbClr val="FF0000"/>
                </a:solidFill>
                <a:effectLst/>
              </a:rPr>
              <a:t>Međunarodni zakoni i ugovori</a:t>
            </a:r>
          </a:p>
          <a:p>
            <a:pPr marL="990600" lvl="1" indent="-533400" eaLnBrk="1" hangingPunct="1">
              <a:lnSpc>
                <a:spcPct val="80000"/>
              </a:lnSpc>
              <a:defRPr/>
            </a:pPr>
            <a:r>
              <a:rPr lang="hr-HR" sz="1800" b="1" dirty="0" smtClean="0">
                <a:solidFill>
                  <a:srgbClr val="FFCC00"/>
                </a:solidFill>
                <a:effectLst/>
              </a:rPr>
              <a:t>Najviša politička instanca Republike Hrvatske(HD Sabor) uvijek ih može poništit, suspendirati ili staviti izvan snage. </a:t>
            </a:r>
          </a:p>
          <a:p>
            <a:pPr marL="1371600" lvl="2" indent="-457200" eaLnBrk="1" hangingPunct="1">
              <a:lnSpc>
                <a:spcPct val="80000"/>
              </a:lnSpc>
              <a:buFont typeface="Wingdings" pitchFamily="2" charset="2"/>
              <a:buNone/>
              <a:defRPr/>
            </a:pPr>
            <a:r>
              <a:rPr lang="hr-HR" sz="1600" b="1" dirty="0" smtClean="0">
                <a:solidFill>
                  <a:srgbClr val="FFCC00"/>
                </a:solidFill>
                <a:effectLst/>
              </a:rPr>
              <a:t>Napomena: To je definicija SUVERENITETA! Niti jedan međunarodni ugovor ili zakon nije iznad Kongresa( Congress ) US. Toćka!</a:t>
            </a:r>
          </a:p>
          <a:p>
            <a:pPr marL="990600" lvl="1" indent="-533400" eaLnBrk="1" hangingPunct="1">
              <a:lnSpc>
                <a:spcPct val="80000"/>
              </a:lnSpc>
              <a:defRPr/>
            </a:pPr>
            <a:endParaRPr lang="hr-HR" sz="1800" b="1" dirty="0" smtClean="0">
              <a:solidFill>
                <a:srgbClr val="FFCC00"/>
              </a:solidFill>
              <a:effectLst/>
              <a:latin typeface="Times New Roman" pitchFamily="18" charset="0"/>
            </a:endParaRPr>
          </a:p>
          <a:p>
            <a:pPr marL="990600" lvl="1" indent="-533400" eaLnBrk="1" hangingPunct="1">
              <a:lnSpc>
                <a:spcPct val="80000"/>
              </a:lnSpc>
              <a:buFont typeface="Wingdings" pitchFamily="2" charset="2"/>
              <a:buNone/>
              <a:defRPr/>
            </a:pPr>
            <a:endParaRPr lang="hr-HR" sz="2000"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rrowheads="1"/>
          </p:cNvSpPr>
          <p:nvPr>
            <p:ph type="title"/>
          </p:nvPr>
        </p:nvSpPr>
        <p:spPr>
          <a:xfrm>
            <a:off x="457200" y="228600"/>
            <a:ext cx="8229600" cy="1295400"/>
          </a:xfrm>
        </p:spPr>
        <p:txBody>
          <a:bodyPr/>
          <a:lstStyle/>
          <a:p>
            <a:pPr eaLnBrk="1" hangingPunct="1">
              <a:defRPr/>
            </a:pPr>
            <a:r>
              <a:rPr lang="hr-HR" sz="4000" dirty="0" smtClean="0">
                <a:solidFill>
                  <a:srgbClr val="66FF99"/>
                </a:solidFill>
              </a:rPr>
              <a:t>KANONSKI ZAKONI </a:t>
            </a:r>
            <a:r>
              <a:rPr lang="hr-HR" b="0" dirty="0" smtClean="0">
                <a:solidFill>
                  <a:srgbClr val="66FF99"/>
                </a:solidFill>
              </a:rPr>
              <a:t>o Jugoslaviji</a:t>
            </a:r>
            <a:br>
              <a:rPr lang="hr-HR" b="0" dirty="0" smtClean="0">
                <a:solidFill>
                  <a:srgbClr val="66FF99"/>
                </a:solidFill>
              </a:rPr>
            </a:br>
            <a:r>
              <a:rPr lang="hr-HR" sz="2800" dirty="0" smtClean="0">
                <a:solidFill>
                  <a:srgbClr val="66FF99"/>
                </a:solidFill>
                <a:effectLst/>
              </a:rPr>
              <a:t>Prijedlog za razmišljanje</a:t>
            </a:r>
            <a:endParaRPr lang="en-US" sz="2800" dirty="0" smtClean="0">
              <a:solidFill>
                <a:srgbClr val="66FF99"/>
              </a:solidFill>
              <a:effectLst/>
            </a:endParaRPr>
          </a:p>
        </p:txBody>
      </p:sp>
      <p:sp>
        <p:nvSpPr>
          <p:cNvPr id="195587" name="Rectangle 3"/>
          <p:cNvSpPr>
            <a:spLocks noGrp="1" noChangeArrowheads="1"/>
          </p:cNvSpPr>
          <p:nvPr>
            <p:ph type="body" idx="1"/>
          </p:nvPr>
        </p:nvSpPr>
        <p:spPr>
          <a:xfrm>
            <a:off x="304800" y="1600200"/>
            <a:ext cx="8153400" cy="4648200"/>
          </a:xfrm>
        </p:spPr>
        <p:txBody>
          <a:bodyPr/>
          <a:lstStyle/>
          <a:p>
            <a:pPr marL="609600" indent="-609600" eaLnBrk="1" hangingPunct="1">
              <a:buFont typeface="Wingdings" pitchFamily="2" charset="2"/>
              <a:buNone/>
              <a:defRPr/>
            </a:pPr>
            <a:r>
              <a:rPr lang="hr-HR" sz="1800" b="1" smtClean="0">
                <a:solidFill>
                  <a:srgbClr val="FF0000"/>
                </a:solidFill>
              </a:rPr>
              <a:t> </a:t>
            </a:r>
          </a:p>
          <a:p>
            <a:pPr marL="609600" indent="-609600" eaLnBrk="1" hangingPunct="1">
              <a:defRPr/>
            </a:pPr>
            <a:r>
              <a:rPr lang="hr-HR" sz="2800" b="1" smtClean="0">
                <a:solidFill>
                  <a:srgbClr val="FF0000"/>
                </a:solidFill>
              </a:rPr>
              <a:t>Hrvatska je okupirana 1918. na prijevaru</a:t>
            </a:r>
          </a:p>
          <a:p>
            <a:pPr marL="990600" lvl="1" indent="-533400" eaLnBrk="1" hangingPunct="1">
              <a:defRPr/>
            </a:pPr>
            <a:r>
              <a:rPr lang="hr-HR" sz="2400" b="1" smtClean="0">
                <a:solidFill>
                  <a:srgbClr val="FF0000"/>
                </a:solidFill>
              </a:rPr>
              <a:t>Pripadnici okupatorskih snaga su zločinci</a:t>
            </a:r>
          </a:p>
          <a:p>
            <a:pPr marL="609600" indent="-609600" eaLnBrk="1" hangingPunct="1">
              <a:defRPr/>
            </a:pPr>
            <a:r>
              <a:rPr lang="hr-HR" sz="2800" b="1" smtClean="0">
                <a:solidFill>
                  <a:srgbClr val="FF0000"/>
                </a:solidFill>
              </a:rPr>
              <a:t>Svaka jugoslavija je zločinačka</a:t>
            </a:r>
          </a:p>
          <a:p>
            <a:pPr marL="990600" lvl="1" indent="-533400" eaLnBrk="1" hangingPunct="1">
              <a:defRPr/>
            </a:pPr>
            <a:r>
              <a:rPr lang="hr-HR" sz="2400" b="1" smtClean="0">
                <a:solidFill>
                  <a:srgbClr val="FF0000"/>
                </a:solidFill>
              </a:rPr>
              <a:t>Institucije Jugoslavije su zločinačke, služe zločinu</a:t>
            </a:r>
          </a:p>
          <a:p>
            <a:pPr marL="609600" indent="-609600" eaLnBrk="1" hangingPunct="1">
              <a:defRPr/>
            </a:pPr>
            <a:r>
              <a:rPr lang="hr-HR" sz="2800" b="1" smtClean="0">
                <a:solidFill>
                  <a:srgbClr val="FF0000"/>
                </a:solidFill>
              </a:rPr>
              <a:t>Jugoslavija je obnovljena 1945. genocidom nad hrvatskim narodom i ponovno okupirana</a:t>
            </a:r>
          </a:p>
          <a:p>
            <a:pPr marL="990600" lvl="1" indent="-533400" eaLnBrk="1" hangingPunct="1">
              <a:defRPr/>
            </a:pPr>
            <a:r>
              <a:rPr lang="hr-HR" sz="2400" b="1" smtClean="0">
                <a:solidFill>
                  <a:srgbClr val="FF0000"/>
                </a:solidFill>
              </a:rPr>
              <a:t>Legalizacija okupacije je legalizacija genocida </a:t>
            </a:r>
          </a:p>
          <a:p>
            <a:pPr marL="609600" indent="-609600" eaLnBrk="1" hangingPunct="1">
              <a:defRPr/>
            </a:pPr>
            <a:r>
              <a:rPr lang="hr-HR" sz="2800" b="1" smtClean="0">
                <a:solidFill>
                  <a:srgbClr val="FF0000"/>
                </a:solidFill>
              </a:rPr>
              <a:t>Svaka obnova jugoslavije je zločin protiv čovječanstva</a:t>
            </a:r>
          </a:p>
          <a:p>
            <a:pPr marL="609600" indent="-609600" eaLnBrk="1" hangingPunct="1">
              <a:buFont typeface="Wingdings" pitchFamily="2" charset="2"/>
              <a:buNone/>
              <a:defRPr/>
            </a:pPr>
            <a:endParaRPr lang="hr-HR"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99"/>
                </a:solidFill>
              </a:rPr>
              <a:t>KANONSKI ZAKONI </a:t>
            </a:r>
            <a:r>
              <a:rPr lang="hr-HR" b="0" smtClean="0">
                <a:solidFill>
                  <a:srgbClr val="66FF99"/>
                </a:solidFill>
              </a:rPr>
              <a:t>o Jugoslaviji</a:t>
            </a:r>
            <a:endParaRPr lang="en-US" b="0" smtClean="0">
              <a:solidFill>
                <a:srgbClr val="66FF99"/>
              </a:solidFill>
            </a:endParaRPr>
          </a:p>
        </p:txBody>
      </p:sp>
      <p:sp>
        <p:nvSpPr>
          <p:cNvPr id="197635" name="Rectangle 3"/>
          <p:cNvSpPr>
            <a:spLocks noGrp="1" noChangeArrowheads="1"/>
          </p:cNvSpPr>
          <p:nvPr>
            <p:ph type="body" idx="1"/>
          </p:nvPr>
        </p:nvSpPr>
        <p:spPr>
          <a:xfrm>
            <a:off x="304800" y="1600200"/>
            <a:ext cx="8153400" cy="4648200"/>
          </a:xfrm>
        </p:spPr>
        <p:txBody>
          <a:bodyPr/>
          <a:lstStyle/>
          <a:p>
            <a:pPr marL="609600" indent="-609600" eaLnBrk="1" hangingPunct="1">
              <a:buFont typeface="Wingdings" pitchFamily="2" charset="2"/>
              <a:buNone/>
              <a:defRPr/>
            </a:pPr>
            <a:r>
              <a:rPr lang="hr-HR" sz="2000" b="1" smtClean="0">
                <a:solidFill>
                  <a:srgbClr val="FF0000"/>
                </a:solidFill>
              </a:rPr>
              <a:t> </a:t>
            </a:r>
          </a:p>
          <a:p>
            <a:pPr marL="609600" indent="-609600" eaLnBrk="1" hangingPunct="1">
              <a:defRPr/>
            </a:pPr>
            <a:r>
              <a:rPr lang="hr-HR" b="1" smtClean="0">
                <a:solidFill>
                  <a:srgbClr val="FF0000"/>
                </a:solidFill>
              </a:rPr>
              <a:t>Sve Institucije Jugoslavije su zločinačke, jer su svijesno služile zločinu</a:t>
            </a:r>
          </a:p>
          <a:p>
            <a:pPr marL="990600" lvl="1" indent="-533400" eaLnBrk="1" hangingPunct="1">
              <a:defRPr/>
            </a:pPr>
            <a:r>
              <a:rPr lang="hr-HR" b="1" smtClean="0">
                <a:solidFill>
                  <a:srgbClr val="FF0000"/>
                </a:solidFill>
              </a:rPr>
              <a:t>SKJ i SKH su zločinačke organizacije</a:t>
            </a:r>
          </a:p>
          <a:p>
            <a:pPr marL="990600" lvl="1" indent="-533400" eaLnBrk="1" hangingPunct="1">
              <a:defRPr/>
            </a:pPr>
            <a:r>
              <a:rPr lang="hr-HR" b="1" smtClean="0">
                <a:solidFill>
                  <a:srgbClr val="FF0000"/>
                </a:solidFill>
              </a:rPr>
              <a:t>JNA je zločinačka organizacija i okupator</a:t>
            </a:r>
          </a:p>
          <a:p>
            <a:pPr marL="990600" lvl="1" indent="-533400" eaLnBrk="1" hangingPunct="1">
              <a:defRPr/>
            </a:pPr>
            <a:r>
              <a:rPr lang="hr-HR" b="1" smtClean="0">
                <a:solidFill>
                  <a:srgbClr val="FF0000"/>
                </a:solidFill>
              </a:rPr>
              <a:t>Sve službe opresije su zločinačke</a:t>
            </a:r>
          </a:p>
          <a:p>
            <a:pPr marL="990600" lvl="1" indent="-533400" eaLnBrk="1" hangingPunct="1">
              <a:defRPr/>
            </a:pPr>
            <a:r>
              <a:rPr lang="hr-HR" b="1" smtClean="0">
                <a:solidFill>
                  <a:srgbClr val="FF0000"/>
                </a:solidFill>
              </a:rPr>
              <a:t>Diplomatske službe su zločinačke</a:t>
            </a:r>
          </a:p>
          <a:p>
            <a:pPr marL="990600" lvl="1" indent="-533400" eaLnBrk="1" hangingPunct="1">
              <a:defRPr/>
            </a:pPr>
            <a:r>
              <a:rPr lang="hr-HR" b="1" smtClean="0">
                <a:solidFill>
                  <a:srgbClr val="FF0000"/>
                </a:solidFill>
              </a:rPr>
              <a:t>Sve kulturne i znanstvene institucije služile su zločinu </a:t>
            </a:r>
          </a:p>
          <a:p>
            <a:pPr marL="609600" indent="-609600" eaLnBrk="1" hangingPunct="1">
              <a:buFont typeface="Wingdings" pitchFamily="2" charset="2"/>
              <a:buNone/>
              <a:defRPr/>
            </a:pPr>
            <a:endParaRPr lang="hr-HR" sz="3600"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66"/>
                </a:solidFill>
              </a:rPr>
              <a:t>LUSTRACIJA</a:t>
            </a:r>
            <a:r>
              <a:rPr lang="en-US" sz="4000" smtClean="0">
                <a:solidFill>
                  <a:srgbClr val="66FF66"/>
                </a:solidFill>
              </a:rPr>
              <a:t> </a:t>
            </a:r>
            <a:r>
              <a:rPr lang="hr-HR" sz="4000" smtClean="0">
                <a:solidFill>
                  <a:srgbClr val="66FF66"/>
                </a:solidFill>
              </a:rPr>
              <a:t/>
            </a:r>
            <a:br>
              <a:rPr lang="hr-HR" sz="4000" smtClean="0">
                <a:solidFill>
                  <a:srgbClr val="66FF66"/>
                </a:solidFill>
              </a:rPr>
            </a:br>
            <a:r>
              <a:rPr lang="hr-HR" sz="4000" smtClean="0">
                <a:solidFill>
                  <a:srgbClr val="66FF66"/>
                </a:solidFill>
              </a:rPr>
              <a:t>j</a:t>
            </a:r>
            <a:r>
              <a:rPr lang="hr-HR" smtClean="0">
                <a:solidFill>
                  <a:srgbClr val="66FF66"/>
                </a:solidFill>
              </a:rPr>
              <a:t>ugoslavenskog aparata</a:t>
            </a:r>
            <a:endParaRPr lang="en-US" smtClean="0">
              <a:solidFill>
                <a:srgbClr val="66FF66"/>
              </a:solidFill>
            </a:endParaRPr>
          </a:p>
        </p:txBody>
      </p:sp>
      <p:sp>
        <p:nvSpPr>
          <p:cNvPr id="198659" name="Rectangle 3"/>
          <p:cNvSpPr>
            <a:spLocks noGrp="1" noChangeArrowheads="1"/>
          </p:cNvSpPr>
          <p:nvPr>
            <p:ph type="body" idx="1"/>
          </p:nvPr>
        </p:nvSpPr>
        <p:spPr>
          <a:xfrm>
            <a:off x="304800" y="1600200"/>
            <a:ext cx="8153400" cy="4648200"/>
          </a:xfrm>
        </p:spPr>
        <p:txBody>
          <a:bodyPr/>
          <a:lstStyle/>
          <a:p>
            <a:pPr marL="609600" indent="-609600" eaLnBrk="1" hangingPunct="1">
              <a:lnSpc>
                <a:spcPct val="80000"/>
              </a:lnSpc>
              <a:buFont typeface="Wingdings" pitchFamily="2" charset="2"/>
              <a:buNone/>
              <a:defRPr/>
            </a:pPr>
            <a:r>
              <a:rPr lang="hr-HR" sz="1600" b="1" smtClean="0">
                <a:solidFill>
                  <a:srgbClr val="FF0000"/>
                </a:solidFill>
              </a:rPr>
              <a:t> </a:t>
            </a:r>
          </a:p>
          <a:p>
            <a:pPr marL="609600" indent="-609600" eaLnBrk="1" hangingPunct="1">
              <a:lnSpc>
                <a:spcPct val="80000"/>
              </a:lnSpc>
              <a:defRPr/>
            </a:pPr>
            <a:r>
              <a:rPr lang="hr-HR" sz="2400" b="1" smtClean="0">
                <a:solidFill>
                  <a:srgbClr val="FF0000"/>
                </a:solidFill>
              </a:rPr>
              <a:t>Od lustracije su oslobodjeni samo dragovoljci, očevi i djedovi dragovoljaca.</a:t>
            </a:r>
          </a:p>
          <a:p>
            <a:pPr marL="609600" indent="-609600" eaLnBrk="1" hangingPunct="1">
              <a:lnSpc>
                <a:spcPct val="80000"/>
              </a:lnSpc>
              <a:defRPr/>
            </a:pPr>
            <a:r>
              <a:rPr lang="hr-HR" sz="2400" b="1" smtClean="0">
                <a:solidFill>
                  <a:srgbClr val="FF0000"/>
                </a:solidFill>
              </a:rPr>
              <a:t>Hrvatski Narod i Hrvatska Država su u opasnosti od griješnih struktura bivše versailleske tvorevine. Zato je nužna LUSTRACIJA pripadnika </a:t>
            </a:r>
          </a:p>
          <a:p>
            <a:pPr marL="1371600" lvl="2" indent="-457200" eaLnBrk="1" hangingPunct="1">
              <a:lnSpc>
                <a:spcPct val="80000"/>
              </a:lnSpc>
              <a:defRPr/>
            </a:pPr>
            <a:r>
              <a:rPr lang="hr-HR" sz="1800" b="1" smtClean="0">
                <a:solidFill>
                  <a:srgbClr val="FF0000"/>
                </a:solidFill>
              </a:rPr>
              <a:t>političkog, </a:t>
            </a:r>
          </a:p>
          <a:p>
            <a:pPr marL="1371600" lvl="2" indent="-457200" eaLnBrk="1" hangingPunct="1">
              <a:lnSpc>
                <a:spcPct val="80000"/>
              </a:lnSpc>
              <a:defRPr/>
            </a:pPr>
            <a:r>
              <a:rPr lang="hr-HR" sz="1800" b="1" smtClean="0">
                <a:solidFill>
                  <a:srgbClr val="FF0000"/>
                </a:solidFill>
              </a:rPr>
              <a:t>medijskog, </a:t>
            </a:r>
          </a:p>
          <a:p>
            <a:pPr marL="1371600" lvl="2" indent="-457200" eaLnBrk="1" hangingPunct="1">
              <a:lnSpc>
                <a:spcPct val="80000"/>
              </a:lnSpc>
              <a:defRPr/>
            </a:pPr>
            <a:r>
              <a:rPr lang="hr-HR" sz="1800" b="1" smtClean="0">
                <a:solidFill>
                  <a:srgbClr val="FF0000"/>
                </a:solidFill>
              </a:rPr>
              <a:t>opresivnog,</a:t>
            </a:r>
          </a:p>
          <a:p>
            <a:pPr marL="1371600" lvl="2" indent="-457200" eaLnBrk="1" hangingPunct="1">
              <a:lnSpc>
                <a:spcPct val="80000"/>
              </a:lnSpc>
              <a:defRPr/>
            </a:pPr>
            <a:r>
              <a:rPr lang="hr-HR" sz="1800" b="1" smtClean="0">
                <a:solidFill>
                  <a:srgbClr val="FF0000"/>
                </a:solidFill>
              </a:rPr>
              <a:t>sveučilišnog(akademskog)</a:t>
            </a:r>
          </a:p>
          <a:p>
            <a:pPr marL="1371600" lvl="2" indent="-457200" eaLnBrk="1" hangingPunct="1">
              <a:lnSpc>
                <a:spcPct val="80000"/>
              </a:lnSpc>
              <a:defRPr/>
            </a:pPr>
            <a:r>
              <a:rPr lang="hr-HR" sz="1800" b="1" smtClean="0">
                <a:solidFill>
                  <a:srgbClr val="FF0000"/>
                </a:solidFill>
              </a:rPr>
              <a:t>pseudo-umjetničkog aparata.</a:t>
            </a:r>
          </a:p>
          <a:p>
            <a:pPr marL="609600" indent="-609600" eaLnBrk="1" hangingPunct="1">
              <a:lnSpc>
                <a:spcPct val="80000"/>
              </a:lnSpc>
              <a:defRPr/>
            </a:pPr>
            <a:r>
              <a:rPr lang="hr-HR" sz="2400" b="1" smtClean="0">
                <a:solidFill>
                  <a:srgbClr val="FF0000"/>
                </a:solidFill>
              </a:rPr>
              <a:t> Lustracija akademskog aparata je daleko najvažnija i najopsežnija, jer se radi o desecima tisuca bezvrijednih doktorata i lažnih doktora pseudoznanosti: marksizma, samoupravljanja i nesvrstanosti. </a:t>
            </a:r>
          </a:p>
          <a:p>
            <a:pPr marL="609600" indent="-609600" eaLnBrk="1" hangingPunct="1">
              <a:lnSpc>
                <a:spcPct val="80000"/>
              </a:lnSpc>
              <a:buFont typeface="Wingdings" pitchFamily="2" charset="2"/>
              <a:buNone/>
              <a:defRPr/>
            </a:pPr>
            <a:endParaRPr lang="hr-HR" sz="2800" b="1"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eaLnBrk="1" hangingPunct="1">
              <a:defRPr/>
            </a:pPr>
            <a:r>
              <a:rPr lang="hr-HR" sz="4800" dirty="0" smtClean="0">
                <a:solidFill>
                  <a:srgbClr val="FF0000"/>
                </a:solidFill>
              </a:rPr>
              <a:t>American </a:t>
            </a:r>
            <a:br>
              <a:rPr lang="hr-HR" sz="4800" dirty="0" smtClean="0">
                <a:solidFill>
                  <a:srgbClr val="FF0000"/>
                </a:solidFill>
              </a:rPr>
            </a:br>
            <a:r>
              <a:rPr lang="hr-HR" sz="4000" dirty="0" smtClean="0">
                <a:solidFill>
                  <a:srgbClr val="FF0000"/>
                </a:solidFill>
              </a:rPr>
              <a:t>Declaration of Independence</a:t>
            </a:r>
            <a:r>
              <a:rPr lang="en-US" sz="4000" dirty="0" smtClean="0">
                <a:solidFill>
                  <a:srgbClr val="FF0000"/>
                </a:solidFill>
              </a:rPr>
              <a:t>*</a:t>
            </a:r>
            <a:r>
              <a:rPr lang="hr-HR" sz="4000" b="0" dirty="0" smtClean="0">
                <a:solidFill>
                  <a:srgbClr val="FF0000"/>
                </a:solidFill>
              </a:rPr>
              <a:t> </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609600" indent="-609600" eaLnBrk="1" hangingPunct="1">
              <a:lnSpc>
                <a:spcPct val="80000"/>
              </a:lnSpc>
              <a:buFont typeface="Wingdings" pitchFamily="2" charset="2"/>
              <a:buNone/>
              <a:defRPr/>
            </a:pPr>
            <a:endParaRPr lang="hr-HR" sz="1800" b="1" dirty="0" smtClean="0">
              <a:solidFill>
                <a:srgbClr val="FF0000"/>
              </a:solidFill>
            </a:endParaRPr>
          </a:p>
          <a:p>
            <a:pPr eaLnBrk="1" hangingPunct="1">
              <a:buClr>
                <a:srgbClr val="FFCC00"/>
              </a:buClr>
              <a:defRPr/>
            </a:pPr>
            <a:r>
              <a:rPr lang="en-US" sz="2000" b="1" dirty="0">
                <a:solidFill>
                  <a:srgbClr val="FFCC00"/>
                </a:solidFill>
                <a:effectLst/>
              </a:rPr>
              <a:t>Prudence, indeed, will dictate that </a:t>
            </a:r>
            <a:r>
              <a:rPr lang="en-US" sz="2000" b="1" i="1" u="sng" dirty="0">
                <a:solidFill>
                  <a:srgbClr val="FFCC00"/>
                </a:solidFill>
                <a:effectLst/>
              </a:rPr>
              <a:t>governments</a:t>
            </a:r>
            <a:r>
              <a:rPr lang="en-US" sz="2000" b="1" dirty="0">
                <a:solidFill>
                  <a:srgbClr val="FFCC00"/>
                </a:solidFill>
                <a:effectLst/>
              </a:rPr>
              <a:t> long established should not be changed for light and transient causes; and accordingly all experience hath shown that mankind are more disposed to suffer, while evils are sufferable than to right themselves by abolishing the forms to which they are accustomed. </a:t>
            </a:r>
            <a:endParaRPr lang="hr-HR" sz="2000" b="1" dirty="0" smtClean="0">
              <a:solidFill>
                <a:srgbClr val="FFCC00"/>
              </a:solidFill>
              <a:effectLst/>
            </a:endParaRPr>
          </a:p>
          <a:p>
            <a:pPr eaLnBrk="1" hangingPunct="1">
              <a:buClr>
                <a:srgbClr val="FFCC00"/>
              </a:buClr>
              <a:defRPr/>
            </a:pPr>
            <a:r>
              <a:rPr lang="hr-HR" sz="2400" b="1" dirty="0" smtClean="0">
                <a:solidFill>
                  <a:srgbClr val="FF0000"/>
                </a:solidFill>
                <a:effectLst/>
              </a:rPr>
              <a:t>Mudrost, zaista, nalaže da </a:t>
            </a:r>
            <a:r>
              <a:rPr lang="hr-HR" sz="2400" b="1" i="1" u="sng" dirty="0" smtClean="0">
                <a:solidFill>
                  <a:srgbClr val="FF0000"/>
                </a:solidFill>
                <a:effectLst/>
              </a:rPr>
              <a:t>g</a:t>
            </a:r>
            <a:r>
              <a:rPr lang="en-US" sz="2400" b="1" i="1" u="sng" dirty="0" err="1" smtClean="0">
                <a:solidFill>
                  <a:srgbClr val="FF0000"/>
                </a:solidFill>
                <a:effectLst/>
              </a:rPr>
              <a:t>overnments</a:t>
            </a:r>
            <a:r>
              <a:rPr lang="hr-HR" sz="2400" b="1" i="1" u="sng" dirty="0" smtClean="0">
                <a:solidFill>
                  <a:srgbClr val="FF0000"/>
                </a:solidFill>
                <a:effectLst/>
              </a:rPr>
              <a:t> </a:t>
            </a:r>
            <a:r>
              <a:rPr lang="hr-HR" sz="2400" dirty="0" smtClean="0">
                <a:solidFill>
                  <a:srgbClr val="FF0000"/>
                </a:solidFill>
                <a:effectLst/>
              </a:rPr>
              <a:t>(trajno) uspostavljeni/utemeljeni  </a:t>
            </a:r>
            <a:r>
              <a:rPr lang="hr-HR" sz="2400" b="1" dirty="0" smtClean="0">
                <a:solidFill>
                  <a:srgbClr val="66FF66"/>
                </a:solidFill>
                <a:effectLst/>
              </a:rPr>
              <a:t>ne smiju se mijenjati zbog </a:t>
            </a:r>
            <a:r>
              <a:rPr lang="hr-HR" sz="2400" b="1" u="sng" dirty="0" smtClean="0">
                <a:solidFill>
                  <a:srgbClr val="66FF66"/>
                </a:solidFill>
                <a:effectLst/>
              </a:rPr>
              <a:t>sitnih i prolaznih</a:t>
            </a:r>
            <a:r>
              <a:rPr lang="hr-HR" sz="2400" b="1" dirty="0" smtClean="0">
                <a:solidFill>
                  <a:srgbClr val="66FF66"/>
                </a:solidFill>
                <a:effectLst/>
              </a:rPr>
              <a:t> razloga</a:t>
            </a:r>
            <a:r>
              <a:rPr lang="en-US" sz="2400" dirty="0" smtClean="0">
                <a:solidFill>
                  <a:srgbClr val="FF0000"/>
                </a:solidFill>
                <a:effectLst/>
              </a:rPr>
              <a:t>; </a:t>
            </a:r>
            <a:r>
              <a:rPr lang="hr-HR" sz="2400" dirty="0" smtClean="0">
                <a:solidFill>
                  <a:srgbClr val="FF0000"/>
                </a:solidFill>
                <a:effectLst/>
              </a:rPr>
              <a:t> svo je iskustvo pokazalo da čovječanstvo radije trpi/pati, dok je patnja podnošljiva,  nego se  oslobode  ukinućem/mijenjanjem  stanja na koje su navikli. </a:t>
            </a:r>
          </a:p>
          <a:p>
            <a:pPr marL="0" indent="0" eaLnBrk="1" hangingPunct="1">
              <a:buClr>
                <a:srgbClr val="FFCC00"/>
              </a:buClr>
              <a:buNone/>
              <a:defRPr/>
            </a:pPr>
            <a:r>
              <a:rPr lang="en-US" sz="1600" dirty="0" smtClean="0">
                <a:solidFill>
                  <a:srgbClr val="FFFF00"/>
                </a:solidFill>
                <a:effectLst/>
              </a:rPr>
              <a:t>*)  </a:t>
            </a:r>
            <a:r>
              <a:rPr lang="en-US" sz="1600" dirty="0" err="1" smtClean="0">
                <a:solidFill>
                  <a:srgbClr val="FFFF00"/>
                </a:solidFill>
                <a:effectLst/>
              </a:rPr>
              <a:t>Ako</a:t>
            </a:r>
            <a:r>
              <a:rPr lang="en-US" sz="1600" dirty="0" smtClean="0">
                <a:solidFill>
                  <a:srgbClr val="FFFF00"/>
                </a:solidFill>
                <a:effectLst/>
              </a:rPr>
              <a:t> </a:t>
            </a:r>
            <a:r>
              <a:rPr lang="hr-HR" sz="1600" dirty="0" smtClean="0">
                <a:solidFill>
                  <a:srgbClr val="FFFF00"/>
                </a:solidFill>
                <a:effectLst/>
              </a:rPr>
              <a:t>učimo košarku i CS, nije loše poznavati i Ustav/Deklaration of Independence/Bill of Rights/Amendments to US Constitution!?</a:t>
            </a:r>
          </a:p>
          <a:p>
            <a:pPr algn="ctr" eaLnBrk="1" hangingPunct="1">
              <a:buClr>
                <a:srgbClr val="FFCC00"/>
              </a:buClr>
              <a:defRPr/>
            </a:pPr>
            <a:endParaRPr lang="hr-HR" sz="2000" b="1" dirty="0">
              <a:solidFill>
                <a:srgbClr val="FF9900"/>
              </a:solidFill>
              <a:effectLst/>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a:t>
            </a:fld>
            <a:endParaRPr lang="en-US"/>
          </a:p>
        </p:txBody>
      </p:sp>
    </p:spTree>
    <p:extLst>
      <p:ext uri="{BB962C8B-B14F-4D97-AF65-F5344CB8AC3E}">
        <p14:creationId xmlns:p14="http://schemas.microsoft.com/office/powerpoint/2010/main" val="237640595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ZAHTJEVI NA IZBORNI ZAKON(requirements)</a:t>
            </a:r>
            <a:endParaRPr lang="en-US" smtClean="0"/>
          </a:p>
        </p:txBody>
      </p:sp>
      <p:sp>
        <p:nvSpPr>
          <p:cNvPr id="202755" name="Rectangle 3"/>
          <p:cNvSpPr>
            <a:spLocks noGrp="1" noChangeArrowheads="1"/>
          </p:cNvSpPr>
          <p:nvPr>
            <p:ph type="body" idx="1"/>
          </p:nvPr>
        </p:nvSpPr>
        <p:spPr>
          <a:xfrm>
            <a:off x="304800" y="1600200"/>
            <a:ext cx="8153400" cy="4648200"/>
          </a:xfrm>
        </p:spPr>
        <p:txBody>
          <a:bodyPr/>
          <a:lstStyle/>
          <a:p>
            <a:pPr marL="609600" indent="-609600" eaLnBrk="1" hangingPunct="1">
              <a:lnSpc>
                <a:spcPct val="80000"/>
              </a:lnSpc>
              <a:buFont typeface="Wingdings" pitchFamily="2" charset="2"/>
              <a:buNone/>
              <a:defRPr/>
            </a:pPr>
            <a:r>
              <a:rPr lang="hr-HR" sz="1200" b="1" smtClean="0">
                <a:solidFill>
                  <a:srgbClr val="FF0000"/>
                </a:solidFill>
              </a:rPr>
              <a:t> </a:t>
            </a:r>
            <a:r>
              <a:rPr lang="hr-HR" sz="2400" b="1" smtClean="0">
                <a:solidFill>
                  <a:srgbClr val="66FF99"/>
                </a:solidFill>
              </a:rPr>
              <a:t>Prije same formulacije izbornog zakona, nužno je znati »što hoćemo«, dakle moraju biti poznati ZAHTJEVI i(li) NAČELA( </a:t>
            </a:r>
            <a:r>
              <a:rPr lang="en-AU" sz="2400" b="1" smtClean="0">
                <a:solidFill>
                  <a:srgbClr val="66FF99"/>
                </a:solidFill>
              </a:rPr>
              <a:t>IZBORNOG ZAKONA</a:t>
            </a:r>
            <a:r>
              <a:rPr lang="hr-HR" sz="2400" b="1" smtClean="0">
                <a:solidFill>
                  <a:srgbClr val="66FF99"/>
                </a:solidFill>
              </a:rPr>
              <a:t> ):</a:t>
            </a:r>
          </a:p>
          <a:p>
            <a:pPr marL="609600" indent="-609600" eaLnBrk="1" hangingPunct="1">
              <a:lnSpc>
                <a:spcPct val="80000"/>
              </a:lnSpc>
              <a:defRPr/>
            </a:pPr>
            <a:r>
              <a:rPr lang="hr-HR" sz="1600" b="1" smtClean="0">
                <a:solidFill>
                  <a:srgbClr val="FF0000"/>
                </a:solidFill>
              </a:rPr>
              <a:t>Biračko pravo je univerzalno</a:t>
            </a:r>
          </a:p>
          <a:p>
            <a:pPr marL="1371600" lvl="2" indent="-457200" eaLnBrk="1" hangingPunct="1">
              <a:lnSpc>
                <a:spcPct val="80000"/>
              </a:lnSpc>
              <a:buFont typeface="Wingdings" pitchFamily="2" charset="2"/>
              <a:buNone/>
              <a:defRPr/>
            </a:pPr>
            <a:r>
              <a:rPr lang="hr-HR" sz="1600" b="1" smtClean="0">
                <a:solidFill>
                  <a:srgbClr val="FFCC00"/>
                </a:solidFill>
              </a:rPr>
              <a:t>Nije i ne može biti vezano uz materijalno stanje pojedinca.</a:t>
            </a:r>
          </a:p>
          <a:p>
            <a:pPr marL="1371600" lvl="2" indent="-457200" eaLnBrk="1" hangingPunct="1">
              <a:lnSpc>
                <a:spcPct val="80000"/>
              </a:lnSpc>
              <a:buFont typeface="Wingdings" pitchFamily="2" charset="2"/>
              <a:buNone/>
              <a:defRPr/>
            </a:pPr>
            <a:r>
              <a:rPr lang="hr-HR" sz="1600" b="1" smtClean="0">
                <a:solidFill>
                  <a:srgbClr val="FFCC00"/>
                </a:solidFill>
              </a:rPr>
              <a:t>Besmislica( i smicalica! ) kojom se isključuje iz procesa izbora dva </a:t>
            </a:r>
          </a:p>
          <a:p>
            <a:pPr marL="1371600" lvl="2" indent="-457200" eaLnBrk="1" hangingPunct="1">
              <a:lnSpc>
                <a:spcPct val="80000"/>
              </a:lnSpc>
              <a:buFont typeface="Wingdings" pitchFamily="2" charset="2"/>
              <a:buNone/>
              <a:defRPr/>
            </a:pPr>
            <a:r>
              <a:rPr lang="hr-HR" sz="1600" b="1" smtClean="0">
                <a:solidFill>
                  <a:srgbClr val="FFCC00"/>
                </a:solidFill>
              </a:rPr>
              <a:t>milijuna Hrvata »koji ne plaćaju porez u Hrvatskoj« time je okončana.</a:t>
            </a:r>
          </a:p>
          <a:p>
            <a:pPr marL="609600" indent="-609600" eaLnBrk="1" hangingPunct="1">
              <a:lnSpc>
                <a:spcPct val="80000"/>
              </a:lnSpc>
              <a:defRPr/>
            </a:pPr>
            <a:r>
              <a:rPr lang="hr-HR" sz="1600" b="1" smtClean="0"/>
              <a:t> </a:t>
            </a:r>
            <a:r>
              <a:rPr lang="hr-HR" sz="1600" b="1" smtClean="0">
                <a:solidFill>
                  <a:srgbClr val="FF0000"/>
                </a:solidFill>
              </a:rPr>
              <a:t>Mogućnost DOPISNOG GLASOVANJA.</a:t>
            </a:r>
          </a:p>
          <a:p>
            <a:pPr marL="1371600" lvl="2" indent="-457200" eaLnBrk="1" hangingPunct="1">
              <a:lnSpc>
                <a:spcPct val="80000"/>
              </a:lnSpc>
              <a:buFont typeface="Wingdings" pitchFamily="2" charset="2"/>
              <a:buNone/>
              <a:defRPr/>
            </a:pPr>
            <a:r>
              <a:rPr lang="hr-HR" sz="1600" b="1" smtClean="0">
                <a:solidFill>
                  <a:srgbClr val="FFCC00"/>
                </a:solidFill>
              </a:rPr>
              <a:t>Sprečava obstrukciju i sabotažu </a:t>
            </a:r>
            <a:r>
              <a:rPr lang="hr-HR" sz="1600" b="1" i="1" smtClean="0">
                <a:solidFill>
                  <a:srgbClr val="FFCC00"/>
                </a:solidFill>
              </a:rPr>
              <a:t>raseljene Hrvatske </a:t>
            </a:r>
            <a:r>
              <a:rPr lang="hr-HR" sz="1600" b="1" smtClean="0">
                <a:solidFill>
                  <a:srgbClr val="FFCC00"/>
                </a:solidFill>
              </a:rPr>
              <a:t>koja je</a:t>
            </a:r>
          </a:p>
          <a:p>
            <a:pPr marL="1371600" lvl="2" indent="-457200" eaLnBrk="1" hangingPunct="1">
              <a:lnSpc>
                <a:spcPct val="80000"/>
              </a:lnSpc>
              <a:buFont typeface="Wingdings" pitchFamily="2" charset="2"/>
              <a:buNone/>
              <a:defRPr/>
            </a:pPr>
            <a:r>
              <a:rPr lang="hr-HR" sz="1600" b="1" smtClean="0">
                <a:solidFill>
                  <a:srgbClr val="FFCC00"/>
                </a:solidFill>
              </a:rPr>
              <a:t>nekad morala putovati tisuću milja do glasačkog mjesta.</a:t>
            </a:r>
          </a:p>
          <a:p>
            <a:pPr marL="609600" indent="-609600" eaLnBrk="1" hangingPunct="1">
              <a:lnSpc>
                <a:spcPct val="80000"/>
              </a:lnSpc>
              <a:defRPr/>
            </a:pPr>
            <a:r>
              <a:rPr lang="hr-HR" sz="1600" b="1" smtClean="0">
                <a:solidFill>
                  <a:srgbClr val="FF0000"/>
                </a:solidFill>
              </a:rPr>
              <a:t>Jednoznačna asocijacija kandidata i birača:</a:t>
            </a:r>
          </a:p>
          <a:p>
            <a:pPr marL="1371600" lvl="2" indent="-457200" eaLnBrk="1" hangingPunct="1">
              <a:lnSpc>
                <a:spcPct val="80000"/>
              </a:lnSpc>
              <a:buFont typeface="Wingdings" pitchFamily="2" charset="2"/>
              <a:buNone/>
              <a:defRPr/>
            </a:pPr>
            <a:r>
              <a:rPr lang="hr-HR" sz="1600" b="1" smtClean="0">
                <a:solidFill>
                  <a:srgbClr val="FFCC00"/>
                </a:solidFill>
              </a:rPr>
              <a:t>Svaki izabrani predstavlja točno određenu grupu i broj građana. Svaki građanin ima svog predstavnika u Saboru </a:t>
            </a:r>
          </a:p>
          <a:p>
            <a:pPr marL="609600" indent="-609600" eaLnBrk="1" hangingPunct="1">
              <a:lnSpc>
                <a:spcPct val="80000"/>
              </a:lnSpc>
              <a:defRPr/>
            </a:pPr>
            <a:r>
              <a:rPr lang="hr-HR" sz="1600" b="1" smtClean="0">
                <a:solidFill>
                  <a:srgbClr val="FF0000"/>
                </a:solidFill>
              </a:rPr>
              <a:t>Minimalni uvijeti pravovaljanosti:</a:t>
            </a:r>
          </a:p>
          <a:p>
            <a:pPr marL="1371600" lvl="2" indent="-457200" eaLnBrk="1" hangingPunct="1">
              <a:lnSpc>
                <a:spcPct val="80000"/>
              </a:lnSpc>
              <a:buFont typeface="Wingdings" pitchFamily="2" charset="2"/>
              <a:buNone/>
              <a:defRPr/>
            </a:pPr>
            <a:r>
              <a:rPr lang="hr-HR" sz="1600" b="1" smtClean="0">
                <a:solidFill>
                  <a:srgbClr val="FFCC00"/>
                </a:solidFill>
              </a:rPr>
              <a:t>Izbori se PONIŠTAVAJU, a kandidati otpadaju, ako je( bar jedno istina):</a:t>
            </a:r>
          </a:p>
          <a:p>
            <a:pPr marL="1371600" lvl="2" indent="-457200" eaLnBrk="1" hangingPunct="1">
              <a:lnSpc>
                <a:spcPct val="80000"/>
              </a:lnSpc>
              <a:defRPr/>
            </a:pPr>
            <a:r>
              <a:rPr lang="hr-HR" sz="1600" b="1" smtClean="0">
                <a:solidFill>
                  <a:srgbClr val="FFCC00"/>
                </a:solidFill>
              </a:rPr>
              <a:t>Odaziv ispod zakonskog minimuma!  </a:t>
            </a:r>
          </a:p>
          <a:p>
            <a:pPr marL="1371600" lvl="2" indent="-457200" eaLnBrk="1" hangingPunct="1">
              <a:lnSpc>
                <a:spcPct val="80000"/>
              </a:lnSpc>
              <a:defRPr/>
            </a:pPr>
            <a:r>
              <a:rPr lang="hr-HR" sz="1600" b="1" smtClean="0">
                <a:solidFill>
                  <a:srgbClr val="FFCC00"/>
                </a:solidFill>
              </a:rPr>
              <a:t>Postotak nevažećih glasova iznad zakonskog maksimuma!</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ZAHTJEVI NA IZBORNI ZAKON(requirements)...</a:t>
            </a:r>
            <a:endParaRPr lang="en-US" smtClean="0"/>
          </a:p>
        </p:txBody>
      </p:sp>
      <p:sp>
        <p:nvSpPr>
          <p:cNvPr id="203779" name="Rectangle 3"/>
          <p:cNvSpPr>
            <a:spLocks noGrp="1" noChangeArrowheads="1"/>
          </p:cNvSpPr>
          <p:nvPr>
            <p:ph type="body" idx="1"/>
          </p:nvPr>
        </p:nvSpPr>
        <p:spPr>
          <a:xfrm>
            <a:off x="304800" y="1600200"/>
            <a:ext cx="8153400" cy="4648200"/>
          </a:xfrm>
        </p:spPr>
        <p:txBody>
          <a:bodyPr/>
          <a:lstStyle/>
          <a:p>
            <a:pPr marL="609600" indent="-609600" eaLnBrk="1" hangingPunct="1">
              <a:lnSpc>
                <a:spcPct val="80000"/>
              </a:lnSpc>
              <a:defRPr/>
            </a:pPr>
            <a:r>
              <a:rPr lang="hr-HR" sz="1400" b="1" smtClean="0">
                <a:solidFill>
                  <a:srgbClr val="FF0000"/>
                </a:solidFill>
              </a:rPr>
              <a:t> </a:t>
            </a:r>
            <a:r>
              <a:rPr lang="hr-HR" sz="2000" b="1" smtClean="0">
                <a:solidFill>
                  <a:srgbClr val="FF0000"/>
                </a:solidFill>
              </a:rPr>
              <a:t>Izbori su isključivo HRVATSKI POLITIČKI DOGAĐAJ:</a:t>
            </a:r>
          </a:p>
          <a:p>
            <a:pPr marL="1371600" lvl="2" indent="-457200" eaLnBrk="1" hangingPunct="1">
              <a:lnSpc>
                <a:spcPct val="80000"/>
              </a:lnSpc>
              <a:buFont typeface="Wingdings" pitchFamily="2" charset="2"/>
              <a:buNone/>
              <a:defRPr/>
            </a:pPr>
            <a:r>
              <a:rPr lang="hr-HR" sz="1600" b="1" smtClean="0">
                <a:solidFill>
                  <a:srgbClr val="FFCC00"/>
                </a:solidFill>
              </a:rPr>
              <a:t>Stranci ne mogu sudjelovati, pomagati, savjetovati ili na bilo koji drugi način utjecati na izbore, izborni proces ili birače. </a:t>
            </a:r>
          </a:p>
          <a:p>
            <a:pPr marL="609600" indent="-609600" eaLnBrk="1" hangingPunct="1">
              <a:lnSpc>
                <a:spcPct val="80000"/>
              </a:lnSpc>
              <a:defRPr/>
            </a:pPr>
            <a:r>
              <a:rPr lang="hr-HR" sz="2000" b="1" smtClean="0">
                <a:solidFill>
                  <a:srgbClr val="FF0000"/>
                </a:solidFill>
              </a:rPr>
              <a:t>Nepristranost ANKETA:</a:t>
            </a:r>
          </a:p>
          <a:p>
            <a:pPr marL="1371600" lvl="2" indent="-457200" eaLnBrk="1" hangingPunct="1">
              <a:lnSpc>
                <a:spcPct val="80000"/>
              </a:lnSpc>
              <a:buFont typeface="Wingdings" pitchFamily="2" charset="2"/>
              <a:buNone/>
              <a:defRPr/>
            </a:pPr>
            <a:r>
              <a:rPr lang="hr-HR" sz="1600" b="1" smtClean="0">
                <a:solidFill>
                  <a:srgbClr val="FFCC00"/>
                </a:solidFill>
              </a:rPr>
              <a:t>Ankete se mogu provoditi i rezultati objaviti samo pod najstrožim</a:t>
            </a:r>
          </a:p>
          <a:p>
            <a:pPr marL="1371600" lvl="2" indent="-457200" eaLnBrk="1" hangingPunct="1">
              <a:lnSpc>
                <a:spcPct val="80000"/>
              </a:lnSpc>
              <a:buFont typeface="Wingdings" pitchFamily="2" charset="2"/>
              <a:buNone/>
              <a:defRPr/>
            </a:pPr>
            <a:r>
              <a:rPr lang="hr-HR" sz="1600" b="1" smtClean="0">
                <a:solidFill>
                  <a:srgbClr val="FFCC00"/>
                </a:solidFill>
              </a:rPr>
              <a:t>kriterijima nepristranosti i profesionalne etike! </a:t>
            </a:r>
          </a:p>
          <a:p>
            <a:pPr marL="609600" indent="-609600" eaLnBrk="1" hangingPunct="1">
              <a:lnSpc>
                <a:spcPct val="80000"/>
              </a:lnSpc>
              <a:defRPr/>
            </a:pPr>
            <a:r>
              <a:rPr lang="hr-HR" sz="2000" b="1" smtClean="0">
                <a:solidFill>
                  <a:srgbClr val="FF0000"/>
                </a:solidFill>
              </a:rPr>
              <a:t>Tajnost:</a:t>
            </a:r>
          </a:p>
          <a:p>
            <a:pPr marL="1371600" lvl="2" indent="-457200" eaLnBrk="1" hangingPunct="1">
              <a:lnSpc>
                <a:spcPct val="80000"/>
              </a:lnSpc>
              <a:buFont typeface="Wingdings" pitchFamily="2" charset="2"/>
              <a:buNone/>
              <a:defRPr/>
            </a:pPr>
            <a:r>
              <a:rPr lang="hr-HR" sz="1600" b="1" smtClean="0">
                <a:solidFill>
                  <a:srgbClr val="FFCC00"/>
                </a:solidFill>
              </a:rPr>
              <a:t>Asocijacija glasa(čkog listića) i glasača poznata samo glasaču! </a:t>
            </a:r>
          </a:p>
          <a:p>
            <a:pPr marL="609600" indent="-609600" eaLnBrk="1" hangingPunct="1">
              <a:lnSpc>
                <a:spcPct val="80000"/>
              </a:lnSpc>
              <a:defRPr/>
            </a:pPr>
            <a:r>
              <a:rPr lang="hr-HR" sz="2000" b="1" smtClean="0">
                <a:solidFill>
                  <a:srgbClr val="FF0000"/>
                </a:solidFill>
              </a:rPr>
              <a:t>Osobnost kandidata:</a:t>
            </a:r>
          </a:p>
          <a:p>
            <a:pPr marL="1371600" lvl="2" indent="-457200" eaLnBrk="1" hangingPunct="1">
              <a:lnSpc>
                <a:spcPct val="80000"/>
              </a:lnSpc>
              <a:buFont typeface="Wingdings" pitchFamily="2" charset="2"/>
              <a:buNone/>
              <a:defRPr/>
            </a:pPr>
            <a:r>
              <a:rPr lang="hr-HR" sz="1600" b="1" smtClean="0">
                <a:solidFill>
                  <a:srgbClr val="FFCC00"/>
                </a:solidFill>
              </a:rPr>
              <a:t>Bira se OSOBA. Ime stranke( ako postoji ) je uz ime kandidata.</a:t>
            </a:r>
            <a:r>
              <a:rPr lang="hr-HR" sz="1600" smtClean="0">
                <a:solidFill>
                  <a:srgbClr val="FFCC00"/>
                </a:solidFill>
              </a:rPr>
              <a:t> </a:t>
            </a:r>
          </a:p>
          <a:p>
            <a:pPr marL="609600" indent="-609600" eaLnBrk="1" hangingPunct="1">
              <a:lnSpc>
                <a:spcPct val="80000"/>
              </a:lnSpc>
              <a:defRPr/>
            </a:pPr>
            <a:r>
              <a:rPr lang="hr-HR" sz="2000" b="1" smtClean="0">
                <a:solidFill>
                  <a:srgbClr val="FF0000"/>
                </a:solidFill>
                <a:effectLst/>
              </a:rPr>
              <a:t>Jednakost na izbornom listiću:</a:t>
            </a:r>
          </a:p>
          <a:p>
            <a:pPr marL="1371600" lvl="2" indent="-457200" eaLnBrk="1" hangingPunct="1">
              <a:lnSpc>
                <a:spcPct val="80000"/>
              </a:lnSpc>
              <a:buFont typeface="Wingdings" pitchFamily="2" charset="2"/>
              <a:buNone/>
              <a:defRPr/>
            </a:pPr>
            <a:r>
              <a:rPr lang="hr-HR" sz="1600" b="1" smtClean="0">
                <a:solidFill>
                  <a:srgbClr val="FFCC00"/>
                </a:solidFill>
              </a:rPr>
              <a:t>Poredak( redni broj ) kandidata određuje se slučajnim procesom.</a:t>
            </a:r>
          </a:p>
          <a:p>
            <a:pPr marL="1371600" lvl="2" indent="-457200" eaLnBrk="1" hangingPunct="1">
              <a:lnSpc>
                <a:spcPct val="80000"/>
              </a:lnSpc>
              <a:buFont typeface="Wingdings" pitchFamily="2" charset="2"/>
              <a:buNone/>
              <a:defRPr/>
            </a:pPr>
            <a:r>
              <a:rPr lang="hr-HR" sz="1600" b="1" smtClean="0">
                <a:solidFill>
                  <a:srgbClr val="FFCC00"/>
                </a:solidFill>
              </a:rPr>
              <a:t>Sva su imena pisana istom vrstom, istom veličinom i istom bojom slova.</a:t>
            </a:r>
          </a:p>
          <a:p>
            <a:pPr marL="609600" indent="-609600" eaLnBrk="1" hangingPunct="1">
              <a:lnSpc>
                <a:spcPct val="80000"/>
              </a:lnSpc>
              <a:defRPr/>
            </a:pPr>
            <a:r>
              <a:rPr lang="hr-HR" sz="2000" b="1" smtClean="0">
                <a:solidFill>
                  <a:srgbClr val="FF0000"/>
                </a:solidFill>
                <a:effectLst/>
              </a:rPr>
              <a:t>Glasanje protiv:</a:t>
            </a:r>
          </a:p>
          <a:p>
            <a:pPr marL="1371600" lvl="2" indent="-457200" eaLnBrk="1" hangingPunct="1">
              <a:lnSpc>
                <a:spcPct val="80000"/>
              </a:lnSpc>
              <a:buFont typeface="Wingdings" pitchFamily="2" charset="2"/>
              <a:buNone/>
              <a:defRPr/>
            </a:pPr>
            <a:r>
              <a:rPr lang="hr-HR" sz="1600" b="1" smtClean="0">
                <a:solidFill>
                  <a:srgbClr val="FFCC00"/>
                </a:solidFill>
                <a:effectLst/>
              </a:rPr>
              <a:t>Mogućnost glasovanja PROTIV jednaka je mogućnosti glasovanju ZA.</a:t>
            </a:r>
          </a:p>
          <a:p>
            <a:pPr marL="1371600" lvl="2" indent="-457200" eaLnBrk="1" hangingPunct="1">
              <a:lnSpc>
                <a:spcPct val="80000"/>
              </a:lnSpc>
              <a:buFont typeface="Wingdings" pitchFamily="2" charset="2"/>
              <a:buNone/>
              <a:defRPr/>
            </a:pPr>
            <a:r>
              <a:rPr lang="hr-HR" sz="1600" b="1" smtClean="0">
                <a:solidFill>
                  <a:srgbClr val="FFCC00"/>
                </a:solidFill>
                <a:effectLst/>
              </a:rPr>
              <a:t>Glasovi PROTIV se odbijaju od glasova ZA. </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ZAHTJEVI NA IZBORNI ZAKON(requirements)...</a:t>
            </a:r>
            <a:endParaRPr lang="en-US" smtClean="0"/>
          </a:p>
        </p:txBody>
      </p:sp>
      <p:sp>
        <p:nvSpPr>
          <p:cNvPr id="204803" name="Rectangle 3"/>
          <p:cNvSpPr>
            <a:spLocks noGrp="1" noChangeArrowheads="1"/>
          </p:cNvSpPr>
          <p:nvPr>
            <p:ph type="body" idx="1"/>
          </p:nvPr>
        </p:nvSpPr>
        <p:spPr>
          <a:xfrm>
            <a:off x="304800" y="1600200"/>
            <a:ext cx="8153400" cy="4648200"/>
          </a:xfrm>
        </p:spPr>
        <p:txBody>
          <a:bodyPr/>
          <a:lstStyle/>
          <a:p>
            <a:pPr marL="609600" indent="-609600" eaLnBrk="1" hangingPunct="1">
              <a:lnSpc>
                <a:spcPct val="80000"/>
              </a:lnSpc>
              <a:defRPr/>
            </a:pPr>
            <a:r>
              <a:rPr lang="hr-HR" sz="2000" b="1" dirty="0" smtClean="0">
                <a:solidFill>
                  <a:srgbClr val="FF0000"/>
                </a:solidFill>
              </a:rPr>
              <a:t>Tajnost glasovanja:</a:t>
            </a:r>
          </a:p>
          <a:p>
            <a:pPr marL="1371600" lvl="2" indent="-457200" eaLnBrk="1" hangingPunct="1">
              <a:lnSpc>
                <a:spcPct val="80000"/>
              </a:lnSpc>
              <a:buFont typeface="Wingdings" pitchFamily="2" charset="2"/>
              <a:buNone/>
              <a:defRPr/>
            </a:pPr>
            <a:r>
              <a:rPr lang="hr-HR" sz="1600" b="1" dirty="0" smtClean="0">
                <a:solidFill>
                  <a:srgbClr val="FFCC00"/>
                </a:solidFill>
              </a:rPr>
              <a:t>Svaki glasački listić ima šifru, koju zna samo glasač, koji poslije može</a:t>
            </a:r>
          </a:p>
          <a:p>
            <a:pPr marL="1371600" lvl="2" indent="-457200" eaLnBrk="1" hangingPunct="1">
              <a:lnSpc>
                <a:spcPct val="80000"/>
              </a:lnSpc>
              <a:buFont typeface="Wingdings" pitchFamily="2" charset="2"/>
              <a:buNone/>
              <a:defRPr/>
            </a:pPr>
            <a:r>
              <a:rPr lang="hr-HR" sz="1600" b="1" dirty="0" smtClean="0">
                <a:solidFill>
                  <a:srgbClr val="FFCC00"/>
                </a:solidFill>
              </a:rPr>
              <a:t>provjeriti korektnost ZAPISA i BROJANJA glasa.</a:t>
            </a:r>
          </a:p>
          <a:p>
            <a:pPr marL="609600" indent="-609600" eaLnBrk="1" hangingPunct="1">
              <a:lnSpc>
                <a:spcPct val="80000"/>
              </a:lnSpc>
              <a:defRPr/>
            </a:pPr>
            <a:r>
              <a:rPr lang="hr-HR" sz="2000" b="1" dirty="0" smtClean="0">
                <a:solidFill>
                  <a:srgbClr val="FF0000"/>
                </a:solidFill>
              </a:rPr>
              <a:t>Javnost podataka:</a:t>
            </a:r>
          </a:p>
          <a:p>
            <a:pPr marL="1371600" lvl="2" indent="-457200" eaLnBrk="1" hangingPunct="1">
              <a:lnSpc>
                <a:spcPct val="80000"/>
              </a:lnSpc>
              <a:buFont typeface="Wingdings" pitchFamily="2" charset="2"/>
              <a:buNone/>
              <a:defRPr/>
            </a:pPr>
            <a:r>
              <a:rPr lang="hr-HR" sz="1600" b="1" dirty="0" smtClean="0">
                <a:solidFill>
                  <a:srgbClr val="FFCC00"/>
                </a:solidFill>
              </a:rPr>
              <a:t>Podatci svakog biračkog mjesta su JAVNI u što kraćem roku. Izvorni</a:t>
            </a:r>
          </a:p>
          <a:p>
            <a:pPr marL="1371600" lvl="2" indent="-457200" eaLnBrk="1" hangingPunct="1">
              <a:lnSpc>
                <a:spcPct val="80000"/>
              </a:lnSpc>
              <a:buFont typeface="Wingdings" pitchFamily="2" charset="2"/>
              <a:buNone/>
              <a:defRPr/>
            </a:pPr>
            <a:r>
              <a:rPr lang="hr-HR" sz="1600" b="1" dirty="0" smtClean="0">
                <a:solidFill>
                  <a:srgbClr val="FFCC00"/>
                </a:solidFill>
              </a:rPr>
              <a:t>podatci objavljeni su na INTERNETU 30 minita nakon zatvaranja izbornog mjesta. (Time svatko s osobnim računalom može sam izračunati rezultate! )</a:t>
            </a:r>
          </a:p>
          <a:p>
            <a:pPr marL="609600" indent="-609600" eaLnBrk="1" hangingPunct="1">
              <a:lnSpc>
                <a:spcPct val="80000"/>
              </a:lnSpc>
              <a:defRPr/>
            </a:pPr>
            <a:r>
              <a:rPr lang="hr-HR" sz="2000" b="1" dirty="0" smtClean="0">
                <a:solidFill>
                  <a:srgbClr val="FFCC00"/>
                </a:solidFill>
              </a:rPr>
              <a:t> </a:t>
            </a:r>
            <a:r>
              <a:rPr lang="hr-HR" sz="2000" b="1" dirty="0" smtClean="0">
                <a:solidFill>
                  <a:srgbClr val="FF0000"/>
                </a:solidFill>
              </a:rPr>
              <a:t>Nepromjenjivost izvornih podataka:</a:t>
            </a:r>
          </a:p>
          <a:p>
            <a:pPr marL="1371600" lvl="2" indent="-457200" eaLnBrk="1" hangingPunct="1">
              <a:lnSpc>
                <a:spcPct val="80000"/>
              </a:lnSpc>
              <a:buFont typeface="Wingdings" pitchFamily="2" charset="2"/>
              <a:buNone/>
              <a:defRPr/>
            </a:pPr>
            <a:r>
              <a:rPr lang="hr-HR" sz="1600" b="1" dirty="0" smtClean="0">
                <a:solidFill>
                  <a:srgbClr val="FFCC00"/>
                </a:solidFill>
              </a:rPr>
              <a:t>Izvorni podatci s biračkog mjesta su NEPROMJENJIVI. </a:t>
            </a:r>
          </a:p>
          <a:p>
            <a:pPr marL="1371600" lvl="2" indent="-457200" eaLnBrk="1" hangingPunct="1">
              <a:lnSpc>
                <a:spcPct val="80000"/>
              </a:lnSpc>
              <a:buFont typeface="Wingdings" pitchFamily="2" charset="2"/>
              <a:buNone/>
              <a:defRPr/>
            </a:pPr>
            <a:r>
              <a:rPr lang="hr-HR" sz="1600" b="1" dirty="0" smtClean="0">
                <a:solidFill>
                  <a:srgbClr val="FFCC00"/>
                </a:solidFill>
              </a:rPr>
              <a:t>Sve </a:t>
            </a:r>
            <a:r>
              <a:rPr lang="en-US" sz="1600" b="1" dirty="0" err="1" smtClean="0">
                <a:solidFill>
                  <a:srgbClr val="FFCC00"/>
                </a:solidFill>
              </a:rPr>
              <a:t>korekcije</a:t>
            </a:r>
            <a:r>
              <a:rPr lang="hr-HR" sz="1600" b="1" dirty="0" smtClean="0">
                <a:solidFill>
                  <a:srgbClr val="FFCC00"/>
                </a:solidFill>
              </a:rPr>
              <a:t> moraju biti u obliku KOREKCIJA na IZVORNE podatke.</a:t>
            </a:r>
          </a:p>
          <a:p>
            <a:pPr marL="609600" indent="-609600" eaLnBrk="1" hangingPunct="1">
              <a:lnSpc>
                <a:spcPct val="80000"/>
              </a:lnSpc>
              <a:defRPr/>
            </a:pPr>
            <a:r>
              <a:rPr lang="hr-HR" sz="2000" b="1" dirty="0" smtClean="0">
                <a:solidFill>
                  <a:srgbClr val="FF0000"/>
                </a:solidFill>
              </a:rPr>
              <a:t>Provjerljivost do jednog glasa:</a:t>
            </a:r>
          </a:p>
          <a:p>
            <a:pPr marL="1371600" lvl="2" indent="-457200" eaLnBrk="1" hangingPunct="1">
              <a:lnSpc>
                <a:spcPct val="80000"/>
              </a:lnSpc>
              <a:buFont typeface="Wingdings" pitchFamily="2" charset="2"/>
              <a:buNone/>
              <a:defRPr/>
            </a:pPr>
            <a:r>
              <a:rPr lang="hr-HR" sz="1600" b="1" dirty="0" smtClean="0">
                <a:solidFill>
                  <a:srgbClr val="FFCC00"/>
                </a:solidFill>
              </a:rPr>
              <a:t>Svi izborni podatci moraju biti objavljeni na INTERNETU(i novinama ),</a:t>
            </a:r>
          </a:p>
          <a:p>
            <a:pPr marL="1371600" lvl="2" indent="-457200" eaLnBrk="1" hangingPunct="1">
              <a:lnSpc>
                <a:spcPct val="80000"/>
              </a:lnSpc>
              <a:buFont typeface="Wingdings" pitchFamily="2" charset="2"/>
              <a:buNone/>
              <a:defRPr/>
            </a:pPr>
            <a:r>
              <a:rPr lang="hr-HR" sz="1600" b="1" dirty="0" smtClean="0">
                <a:solidFill>
                  <a:srgbClr val="FFCC00"/>
                </a:solidFill>
              </a:rPr>
              <a:t>za svaku šifru kako je glasala( osoba pod tom šifrom ). Time svaka</a:t>
            </a:r>
          </a:p>
          <a:p>
            <a:pPr marL="1371600" lvl="2" indent="-457200" eaLnBrk="1" hangingPunct="1">
              <a:lnSpc>
                <a:spcPct val="80000"/>
              </a:lnSpc>
              <a:buFont typeface="Wingdings" pitchFamily="2" charset="2"/>
              <a:buNone/>
              <a:defRPr/>
            </a:pPr>
            <a:r>
              <a:rPr lang="hr-HR" sz="1600" b="1" dirty="0" smtClean="0">
                <a:solidFill>
                  <a:srgbClr val="FFCC00"/>
                </a:solidFill>
              </a:rPr>
              <a:t>osoba  može provjeriti da je njen glas TOČNO ZABILJEŽEN.</a:t>
            </a:r>
          </a:p>
          <a:p>
            <a:pPr marL="609600" indent="-609600" eaLnBrk="1" hangingPunct="1">
              <a:lnSpc>
                <a:spcPct val="80000"/>
              </a:lnSpc>
              <a:defRPr/>
            </a:pPr>
            <a:r>
              <a:rPr lang="hr-HR" sz="2000" b="1" dirty="0" smtClean="0">
                <a:solidFill>
                  <a:srgbClr val="FF0000"/>
                </a:solidFill>
              </a:rPr>
              <a:t>Nadgledanje:</a:t>
            </a:r>
          </a:p>
          <a:p>
            <a:pPr marL="1371600" lvl="2" indent="-457200" eaLnBrk="1" hangingPunct="1">
              <a:lnSpc>
                <a:spcPct val="80000"/>
              </a:lnSpc>
              <a:buFont typeface="Wingdings" pitchFamily="2" charset="2"/>
              <a:buNone/>
              <a:defRPr/>
            </a:pPr>
            <a:r>
              <a:rPr lang="hr-HR" sz="1600" b="1" dirty="0" smtClean="0">
                <a:solidFill>
                  <a:srgbClr val="FFCC00"/>
                </a:solidFill>
              </a:rPr>
              <a:t>Strani građani i udruge finacirane stranim novcem ne mogu sudjelovati u</a:t>
            </a:r>
          </a:p>
          <a:p>
            <a:pPr marL="1371600" lvl="2" indent="-457200" eaLnBrk="1" hangingPunct="1">
              <a:lnSpc>
                <a:spcPct val="80000"/>
              </a:lnSpc>
              <a:buFont typeface="Wingdings" pitchFamily="2" charset="2"/>
              <a:buNone/>
              <a:defRPr/>
            </a:pPr>
            <a:r>
              <a:rPr lang="hr-HR" sz="1600" b="1" dirty="0" smtClean="0">
                <a:solidFill>
                  <a:srgbClr val="FFCC00"/>
                </a:solidFill>
              </a:rPr>
              <a:t>procesu izbora, a pogotovo nadgledanja.</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rrowheads="1"/>
          </p:cNvSpPr>
          <p:nvPr>
            <p:ph type="title"/>
          </p:nvPr>
        </p:nvSpPr>
        <p:spPr>
          <a:xfrm>
            <a:off x="457200" y="228600"/>
            <a:ext cx="8229600" cy="1295400"/>
          </a:xfrm>
        </p:spPr>
        <p:txBody>
          <a:bodyPr/>
          <a:lstStyle/>
          <a:p>
            <a:pPr eaLnBrk="1" hangingPunct="1">
              <a:defRPr/>
            </a:pPr>
            <a:r>
              <a:rPr lang="hr-HR" smtClean="0">
                <a:solidFill>
                  <a:srgbClr val="66FF99"/>
                </a:solidFill>
              </a:rPr>
              <a:t>ZAHTJEVI NA IZBORNI ZAKON(requirements)...</a:t>
            </a:r>
            <a:endParaRPr lang="en-US" smtClean="0"/>
          </a:p>
        </p:txBody>
      </p:sp>
      <p:sp>
        <p:nvSpPr>
          <p:cNvPr id="205827" name="Rectangle 3"/>
          <p:cNvSpPr>
            <a:spLocks noGrp="1" noChangeArrowheads="1"/>
          </p:cNvSpPr>
          <p:nvPr>
            <p:ph type="body" idx="1"/>
          </p:nvPr>
        </p:nvSpPr>
        <p:spPr>
          <a:xfrm>
            <a:off x="304800" y="1600200"/>
            <a:ext cx="8153400" cy="4648200"/>
          </a:xfrm>
        </p:spPr>
        <p:txBody>
          <a:bodyPr/>
          <a:lstStyle/>
          <a:p>
            <a:pPr marL="609600" indent="-609600" eaLnBrk="1" hangingPunct="1">
              <a:defRPr/>
            </a:pPr>
            <a:endParaRPr lang="hr-HR" b="1" dirty="0" smtClean="0">
              <a:solidFill>
                <a:srgbClr val="FF0000"/>
              </a:solidFill>
            </a:endParaRPr>
          </a:p>
          <a:p>
            <a:pPr marL="609600" indent="-609600" eaLnBrk="1" hangingPunct="1">
              <a:defRPr/>
            </a:pPr>
            <a:r>
              <a:rPr lang="hr-HR" b="1" dirty="0" smtClean="0">
                <a:solidFill>
                  <a:srgbClr val="FF0000"/>
                </a:solidFill>
              </a:rPr>
              <a:t>Prijedlog za razmišljanje:</a:t>
            </a:r>
            <a:endParaRPr lang="hr-HR" b="1" i="1" dirty="0" smtClean="0">
              <a:solidFill>
                <a:srgbClr val="FF0000"/>
              </a:solidFill>
            </a:endParaRPr>
          </a:p>
          <a:p>
            <a:pPr marL="1371600" lvl="2" indent="-457200" eaLnBrk="1" hangingPunct="1">
              <a:buFont typeface="Wingdings" pitchFamily="2" charset="2"/>
              <a:buNone/>
              <a:defRPr/>
            </a:pPr>
            <a:endParaRPr lang="hr-HR" b="1" i="1" dirty="0" smtClean="0">
              <a:solidFill>
                <a:srgbClr val="FFCC00"/>
              </a:solidFill>
            </a:endParaRPr>
          </a:p>
          <a:p>
            <a:pPr marL="1371600" lvl="2" indent="-457200" eaLnBrk="1" hangingPunct="1">
              <a:buFont typeface="Wingdings" pitchFamily="2" charset="2"/>
              <a:buNone/>
              <a:defRPr/>
            </a:pPr>
            <a:r>
              <a:rPr lang="hr-HR" b="1" i="1" dirty="0" smtClean="0">
                <a:solidFill>
                  <a:srgbClr val="FFCC00"/>
                </a:solidFill>
              </a:rPr>
              <a:t>»Aktivno pravo glasa imaju svi </a:t>
            </a:r>
            <a:r>
              <a:rPr lang="hr-HR" b="1" i="1" strike="sngStrike" dirty="0" smtClean="0">
                <a:solidFill>
                  <a:srgbClr val="FFCC00"/>
                </a:solidFill>
              </a:rPr>
              <a:t>građani</a:t>
            </a:r>
            <a:r>
              <a:rPr lang="hr-HR" b="1" i="1" dirty="0" smtClean="0">
                <a:solidFill>
                  <a:srgbClr val="FFCC00"/>
                </a:solidFill>
              </a:rPr>
              <a:t> </a:t>
            </a:r>
            <a:r>
              <a:rPr lang="hr-HR" b="1" i="1" dirty="0" smtClean="0">
                <a:solidFill>
                  <a:srgbClr val="66FF66"/>
                </a:solidFill>
              </a:rPr>
              <a:t>državljani</a:t>
            </a:r>
            <a:r>
              <a:rPr lang="hr-HR" b="1" i="1" dirty="0" smtClean="0">
                <a:solidFill>
                  <a:srgbClr val="FFCC00"/>
                </a:solidFill>
              </a:rPr>
              <a:t> Republike Hrvatske. Za djecu do osamnaest godina glasuju njihovi roditelji, odnosno njihovi skrbnici. Pojedinosti određuje izborni zakon.«( Edvin Bukulin, 1990.</a:t>
            </a:r>
            <a:r>
              <a:rPr lang="en-AU" b="1" i="1" dirty="0" smtClean="0">
                <a:solidFill>
                  <a:srgbClr val="FFCC00"/>
                </a:solidFill>
              </a:rPr>
              <a:t> )</a:t>
            </a:r>
            <a:endParaRPr lang="hr-HR" b="1" i="1" dirty="0" smtClean="0">
              <a:solidFill>
                <a:srgbClr val="FFCC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a:xfrm>
            <a:off x="457200" y="228600"/>
            <a:ext cx="8229600" cy="1295400"/>
          </a:xfrm>
        </p:spPr>
        <p:txBody>
          <a:bodyPr/>
          <a:lstStyle/>
          <a:p>
            <a:pPr eaLnBrk="1" hangingPunct="1">
              <a:defRPr/>
            </a:pPr>
            <a:r>
              <a:rPr lang="hr-HR" sz="4000" smtClean="0">
                <a:solidFill>
                  <a:srgbClr val="66FF66"/>
                </a:solidFill>
              </a:rPr>
              <a:t>SJEĆANJE:kako se stvarao monstrum »međunarodne zajednice«</a:t>
            </a:r>
            <a:endParaRPr lang="en-US" sz="4000" smtClean="0">
              <a:solidFill>
                <a:srgbClr val="66FF66"/>
              </a:solidFill>
            </a:endParaRPr>
          </a:p>
        </p:txBody>
      </p:sp>
      <p:sp>
        <p:nvSpPr>
          <p:cNvPr id="199683" name="Rectangle 3"/>
          <p:cNvSpPr>
            <a:spLocks noGrp="1" noChangeArrowheads="1"/>
          </p:cNvSpPr>
          <p:nvPr>
            <p:ph type="body" idx="1"/>
          </p:nvPr>
        </p:nvSpPr>
        <p:spPr>
          <a:xfrm>
            <a:off x="304800" y="1600200"/>
            <a:ext cx="8153400" cy="4495800"/>
          </a:xfrm>
        </p:spPr>
        <p:txBody>
          <a:bodyPr/>
          <a:lstStyle/>
          <a:p>
            <a:pPr marL="609600" indent="-609600" eaLnBrk="1" hangingPunct="1">
              <a:lnSpc>
                <a:spcPct val="80000"/>
              </a:lnSpc>
              <a:buFont typeface="Wingdings" pitchFamily="2" charset="2"/>
              <a:buNone/>
              <a:defRPr/>
            </a:pPr>
            <a:r>
              <a:rPr lang="hr-HR" sz="800" b="1" smtClean="0">
                <a:solidFill>
                  <a:srgbClr val="FF0000"/>
                </a:solidFill>
              </a:rPr>
              <a:t> </a:t>
            </a:r>
          </a:p>
          <a:p>
            <a:pPr marL="609600" indent="-609600" eaLnBrk="1" hangingPunct="1">
              <a:lnSpc>
                <a:spcPct val="80000"/>
              </a:lnSpc>
              <a:defRPr/>
            </a:pPr>
            <a:endParaRPr lang="hr-HR" sz="1400" b="1" smtClean="0">
              <a:solidFill>
                <a:srgbClr val="FFCC00"/>
              </a:solidFill>
            </a:endParaRPr>
          </a:p>
          <a:p>
            <a:pPr marL="609600" indent="-609600" eaLnBrk="1" hangingPunct="1">
              <a:lnSpc>
                <a:spcPct val="80000"/>
              </a:lnSpc>
              <a:defRPr/>
            </a:pPr>
            <a:r>
              <a:rPr lang="hr-HR" sz="1600" b="1" smtClean="0">
                <a:solidFill>
                  <a:srgbClr val="FFCC00"/>
                </a:solidFill>
              </a:rPr>
              <a:t>Kopitar i Vuk Karađić »izmislili« jugo-jezik. British Bible Society financira Vukov prijevod Katančićeve biblije pisan ikavicom! </a:t>
            </a:r>
          </a:p>
          <a:p>
            <a:pPr marL="609600" indent="-609600" eaLnBrk="1" hangingPunct="1">
              <a:lnSpc>
                <a:spcPct val="80000"/>
              </a:lnSpc>
              <a:defRPr/>
            </a:pPr>
            <a:r>
              <a:rPr lang="hr-HR" sz="1600" b="1" smtClean="0">
                <a:solidFill>
                  <a:srgbClr val="FFCC00"/>
                </a:solidFill>
              </a:rPr>
              <a:t>Srbobran iz 1903., »do istrage vaše...« našla je ostvarenje u likvidaciji hrvatskih ratnih zarobljenika u Prvom Svjetskom ratu, (o)trovanih od strane srpskih stražara na francuskom brodu na putu za Marseille(Mile Budak: Ratno roblje) </a:t>
            </a:r>
          </a:p>
          <a:p>
            <a:pPr marL="609600" indent="-609600" eaLnBrk="1" hangingPunct="1">
              <a:lnSpc>
                <a:spcPct val="80000"/>
              </a:lnSpc>
              <a:defRPr/>
            </a:pPr>
            <a:r>
              <a:rPr lang="hr-HR" sz="1600" b="1" smtClean="0">
                <a:solidFill>
                  <a:srgbClr val="FFCC00"/>
                </a:solidFill>
              </a:rPr>
              <a:t>Pokolj na Jelačić placu 5. prosinca 1918. koji je naredio i organizirao Grga Budislav Anđelinović</a:t>
            </a:r>
          </a:p>
          <a:p>
            <a:pPr marL="609600" indent="-609600" eaLnBrk="1" hangingPunct="1">
              <a:lnSpc>
                <a:spcPct val="80000"/>
              </a:lnSpc>
              <a:defRPr/>
            </a:pPr>
            <a:r>
              <a:rPr lang="hr-HR" sz="1600" b="1" smtClean="0">
                <a:solidFill>
                  <a:srgbClr val="FFCC00"/>
                </a:solidFill>
              </a:rPr>
              <a:t>Hrvatski je sabor 1918. godine, nakon odluke o odvajanju od Austrije i Mađarske, donio odluku o uspostavi Nezavisne države Hrvatske u koju su uključene i Istra i Bosna i Hercegovina. </a:t>
            </a:r>
          </a:p>
          <a:p>
            <a:pPr marL="609600" indent="-609600" eaLnBrk="1" hangingPunct="1">
              <a:lnSpc>
                <a:spcPct val="80000"/>
              </a:lnSpc>
              <a:defRPr/>
            </a:pPr>
            <a:r>
              <a:rPr lang="hr-HR" sz="1600" b="1" smtClean="0">
                <a:solidFill>
                  <a:srgbClr val="FFCC00"/>
                </a:solidFill>
              </a:rPr>
              <a:t>Hrvatski Sabor nikada nije potvrdio nelegalnu odluku kontroverznog(čitaj izdajničkog) Narodnog vijeća (Vlade) o pristupanju Hrvatske Kraljevini Srba, Hrvata i Slovenaca, pa je uspostava te države, kao i sama država, ilegalna, što samim time vrijedi i za njezinu slijednicu Titovu ju... </a:t>
            </a:r>
          </a:p>
          <a:p>
            <a:pPr marL="609600" indent="-609600" eaLnBrk="1" hangingPunct="1">
              <a:lnSpc>
                <a:spcPct val="80000"/>
              </a:lnSpc>
              <a:defRPr/>
            </a:pPr>
            <a:r>
              <a:rPr lang="hr-HR" sz="1600" b="1" smtClean="0">
                <a:solidFill>
                  <a:srgbClr val="FFCC00"/>
                </a:solidFill>
              </a:rPr>
              <a:t>Hrvatska vojska i civili se povlače iz Zagreba 7.5. 1945. pod prijetnjom »dresdenskog udesa«, a Zagreb i cijela Hrvatska su okupirane 8.5.1945. čime je NDH fizički uništena.</a:t>
            </a:r>
          </a:p>
          <a:p>
            <a:pPr marL="609600" indent="-609600" eaLnBrk="1" hangingPunct="1">
              <a:lnSpc>
                <a:spcPct val="80000"/>
              </a:lnSpc>
              <a:defRPr/>
            </a:pPr>
            <a:r>
              <a:rPr lang="hr-HR" sz="1600" b="1" smtClean="0">
                <a:solidFill>
                  <a:srgbClr val="FFCC00"/>
                </a:solidFill>
              </a:rPr>
              <a:t>Svaka sličnost ilegalne odluke Narodnog vijeća iz 1918. i procesa pristupa EU (ni)je slučajna! Akteri su isti, »međunarodna zajednica« i domaći izdajnici!</a:t>
            </a:r>
          </a:p>
          <a:p>
            <a:pPr marL="609600" indent="-609600" eaLnBrk="1" hangingPunct="1">
              <a:lnSpc>
                <a:spcPct val="80000"/>
              </a:lnSpc>
              <a:buFont typeface="Wingdings" pitchFamily="2" charset="2"/>
              <a:buNone/>
              <a:defRPr/>
            </a:pPr>
            <a:endParaRPr lang="hr-HR" sz="1600" b="1" smtClean="0">
              <a:solidFill>
                <a:srgbClr val="FFCC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p:txBody>
          <a:bodyPr/>
          <a:lstStyle/>
          <a:p>
            <a:pPr eaLnBrk="1" hangingPunct="1">
              <a:defRPr/>
            </a:pPr>
            <a:r>
              <a:rPr lang="hr-HR" sz="4000" smtClean="0">
                <a:solidFill>
                  <a:srgbClr val="66FF99"/>
                </a:solidFill>
              </a:rPr>
              <a:t>Ustav RH ponovo</a:t>
            </a:r>
            <a:endParaRPr lang="en-US" sz="4000" smtClean="0">
              <a:solidFill>
                <a:srgbClr val="66FF99"/>
              </a:solidFill>
            </a:endParaRPr>
          </a:p>
        </p:txBody>
      </p:sp>
      <p:sp>
        <p:nvSpPr>
          <p:cNvPr id="200707" name="Rectangle 3"/>
          <p:cNvSpPr>
            <a:spLocks noGrp="1" noChangeArrowheads="1"/>
          </p:cNvSpPr>
          <p:nvPr>
            <p:ph type="body" idx="1"/>
          </p:nvPr>
        </p:nvSpPr>
        <p:spPr>
          <a:xfrm>
            <a:off x="457200" y="1600200"/>
            <a:ext cx="8305800" cy="4953000"/>
          </a:xfrm>
        </p:spPr>
        <p:txBody>
          <a:bodyPr/>
          <a:lstStyle/>
          <a:p>
            <a:pPr eaLnBrk="1" hangingPunct="1">
              <a:defRPr/>
            </a:pPr>
            <a:r>
              <a:rPr lang="hr-HR" sz="2800" b="1" dirty="0" smtClean="0">
                <a:solidFill>
                  <a:srgbClr val="FF0000"/>
                </a:solidFill>
              </a:rPr>
              <a:t>Ovaj Ustav je skoro najgorje što sam ikada vidio! </a:t>
            </a:r>
          </a:p>
          <a:p>
            <a:pPr eaLnBrk="1" hangingPunct="1">
              <a:defRPr/>
            </a:pPr>
            <a:r>
              <a:rPr lang="hr-HR" b="1" dirty="0" smtClean="0">
                <a:solidFill>
                  <a:srgbClr val="66FF99"/>
                </a:solidFill>
              </a:rPr>
              <a:t>Jedino gorje od ovoga je kada je tijekom Code Review-a u Roseville-u na projektu Mercury jedan kolega-došljak upotrijebio R registar za aritmetičku instrukciju i kao opravdanje rekao: </a:t>
            </a:r>
          </a:p>
          <a:p>
            <a:pPr algn="ctr" eaLnBrk="1" hangingPunct="1">
              <a:buFont typeface="Wingdings" pitchFamily="2" charset="2"/>
              <a:buNone/>
              <a:defRPr/>
            </a:pPr>
            <a:r>
              <a:rPr lang="hr-HR" sz="2800" b="1" u="sng" dirty="0" smtClean="0">
                <a:solidFill>
                  <a:srgbClr val="66FF99"/>
                </a:solidFill>
              </a:rPr>
              <a:t>... I was told so...</a:t>
            </a:r>
            <a:endParaRPr lang="en-US" sz="2800" b="1" u="sng" dirty="0" smtClean="0">
              <a:solidFill>
                <a:srgbClr val="66FF99"/>
              </a:solidFill>
            </a:endParaRPr>
          </a:p>
          <a:p>
            <a:pPr eaLnBrk="1" hangingPunct="1">
              <a:defRPr/>
            </a:pPr>
            <a:r>
              <a:rPr lang="en-US" sz="2800" b="1" dirty="0" smtClean="0">
                <a:solidFill>
                  <a:srgbClr val="66FF99"/>
                </a:solidFill>
              </a:rPr>
              <a:t>Mo</a:t>
            </a:r>
            <a:r>
              <a:rPr lang="hr-HR" sz="2800" b="1" dirty="0" smtClean="0">
                <a:solidFill>
                  <a:srgbClr val="66FF99"/>
                </a:solidFill>
              </a:rPr>
              <a:t>žda najbolja usporedba: </a:t>
            </a:r>
          </a:p>
          <a:p>
            <a:pPr marL="400050" lvl="1" indent="0" eaLnBrk="1" hangingPunct="1">
              <a:buFont typeface="Wingdings" pitchFamily="2" charset="2"/>
              <a:buNone/>
              <a:defRPr/>
            </a:pPr>
            <a:r>
              <a:rPr lang="hr-HR" sz="2400" b="1" dirty="0" smtClean="0">
                <a:solidFill>
                  <a:srgbClr val="FFC000"/>
                </a:solidFill>
              </a:rPr>
              <a:t>kao kad englezki tekst pustite kroz hrvatski spelling checker!</a:t>
            </a:r>
            <a:endParaRPr lang="hr-HR" sz="2400" b="1" u="sng" dirty="0" smtClean="0">
              <a:solidFill>
                <a:srgbClr val="FFC000"/>
              </a:solidFill>
            </a:endParaRPr>
          </a:p>
          <a:p>
            <a:pPr lvl="1" eaLnBrk="1" hangingPunct="1">
              <a:defRPr/>
            </a:pPr>
            <a:endParaRPr lang="hr-HR" sz="1800" dirty="0" smtClean="0"/>
          </a:p>
          <a:p>
            <a:pPr lvl="1" eaLnBrk="1" hangingPunct="1">
              <a:defRPr/>
            </a:pPr>
            <a:endParaRPr lang="hr-HR" sz="1800" dirty="0" smtClean="0"/>
          </a:p>
          <a:p>
            <a:pPr lvl="1" eaLnBrk="1" hangingPunct="1">
              <a:defRPr/>
            </a:pPr>
            <a:endParaRPr lang="en-US" sz="1800" dirty="0" smtClean="0"/>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defRPr/>
            </a:pPr>
            <a:fld id="{64620072-A8BB-43B1-949B-84128F6EFE22}" type="slidenum">
              <a:rPr lang="en-US" smtClean="0"/>
              <a:pPr>
                <a:defRPr/>
              </a:pPr>
              <a:t>56</a:t>
            </a:fld>
            <a:endParaRPr lang="en-US"/>
          </a:p>
        </p:txBody>
      </p:sp>
    </p:spTree>
    <p:extLst>
      <p:ext uri="{BB962C8B-B14F-4D97-AF65-F5344CB8AC3E}">
        <p14:creationId xmlns:p14="http://schemas.microsoft.com/office/powerpoint/2010/main" val="156329966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a:xfrm>
            <a:off x="457200" y="152400"/>
            <a:ext cx="8229600" cy="1447800"/>
          </a:xfrm>
        </p:spPr>
        <p:txBody>
          <a:bodyPr/>
          <a:lstStyle/>
          <a:p>
            <a:pPr eaLnBrk="1" hangingPunct="1">
              <a:defRPr/>
            </a:pPr>
            <a:r>
              <a:rPr lang="hr-HR" sz="2400" dirty="0" smtClean="0">
                <a:solidFill>
                  <a:srgbClr val="66FF99"/>
                </a:solidFill>
              </a:rPr>
              <a:t>»</a:t>
            </a:r>
            <a:r>
              <a:rPr lang="en-US" sz="2400" dirty="0" smtClean="0">
                <a:solidFill>
                  <a:srgbClr val="66FF99"/>
                </a:solidFill>
              </a:rPr>
              <a:t>KIC </a:t>
            </a:r>
            <a:r>
              <a:rPr lang="hr-HR" sz="2400" dirty="0" smtClean="0">
                <a:solidFill>
                  <a:srgbClr val="66FF99"/>
                </a:solidFill>
              </a:rPr>
              <a:t>Okrugli stol:</a:t>
            </a:r>
            <a:r>
              <a:rPr lang="en-US" sz="2400" dirty="0" smtClean="0">
                <a:solidFill>
                  <a:srgbClr val="66FF99"/>
                </a:solidFill>
              </a:rPr>
              <a:t> </a:t>
            </a:r>
            <a:r>
              <a:rPr lang="hr-HR" sz="2400" dirty="0" smtClean="0">
                <a:solidFill>
                  <a:srgbClr val="66FF99"/>
                </a:solidFill>
              </a:rPr>
              <a:t/>
            </a:r>
            <a:br>
              <a:rPr lang="hr-HR" sz="2400" dirty="0" smtClean="0">
                <a:solidFill>
                  <a:srgbClr val="66FF99"/>
                </a:solidFill>
              </a:rPr>
            </a:br>
            <a:r>
              <a:rPr lang="hr-HR" sz="2400" dirty="0" smtClean="0">
                <a:solidFill>
                  <a:srgbClr val="66FF99"/>
                </a:solidFill>
              </a:rPr>
              <a:t>AKTUALNA </a:t>
            </a:r>
            <a:r>
              <a:rPr lang="hr-HR" sz="2400" dirty="0">
                <a:solidFill>
                  <a:srgbClr val="66FF99"/>
                </a:solidFill>
              </a:rPr>
              <a:t>PROMJENA USTAVA  - IDENTITETSKE OSNOVE «</a:t>
            </a:r>
            <a:r>
              <a:rPr lang="hr-HR" sz="2400" dirty="0" smtClean="0">
                <a:solidFill>
                  <a:srgbClr val="66FF99"/>
                </a:solidFill>
              </a:rPr>
              <a:t/>
            </a:r>
            <a:br>
              <a:rPr lang="hr-HR" sz="2400" dirty="0" smtClean="0">
                <a:solidFill>
                  <a:srgbClr val="66FF99"/>
                </a:solidFill>
              </a:rPr>
            </a:br>
            <a:endParaRPr lang="en-US" sz="2400" dirty="0" smtClean="0">
              <a:solidFill>
                <a:srgbClr val="66FF99"/>
              </a:solidFill>
            </a:endParaRPr>
          </a:p>
        </p:txBody>
      </p:sp>
      <p:sp>
        <p:nvSpPr>
          <p:cNvPr id="119811" name="Rectangle 3"/>
          <p:cNvSpPr>
            <a:spLocks noGrp="1" noChangeArrowheads="1"/>
          </p:cNvSpPr>
          <p:nvPr>
            <p:ph type="body" idx="1"/>
          </p:nvPr>
        </p:nvSpPr>
        <p:spPr>
          <a:xfrm>
            <a:off x="457200" y="1600200"/>
            <a:ext cx="8229600" cy="4800600"/>
          </a:xfrm>
        </p:spPr>
        <p:txBody>
          <a:bodyPr/>
          <a:lstStyle/>
          <a:p>
            <a:pPr marL="0" indent="0" eaLnBrk="1" hangingPunct="1">
              <a:buNone/>
              <a:defRPr/>
            </a:pPr>
            <a:r>
              <a:rPr lang="hr-HR" dirty="0" smtClean="0">
                <a:solidFill>
                  <a:srgbClr val="FF0000"/>
                </a:solidFill>
              </a:rPr>
              <a:t>Iz ovako napisanog Ustava RH slijedi da:</a:t>
            </a:r>
          </a:p>
          <a:p>
            <a:pPr eaLnBrk="1" hangingPunct="1">
              <a:defRPr/>
            </a:pPr>
            <a:r>
              <a:rPr lang="hr-HR" dirty="0" smtClean="0">
                <a:solidFill>
                  <a:srgbClr val="FF0000"/>
                </a:solidFill>
              </a:rPr>
              <a:t>Hrvatski Narod nije Nacija</a:t>
            </a:r>
          </a:p>
          <a:p>
            <a:pPr marL="0" indent="0" eaLnBrk="1" hangingPunct="1">
              <a:buNone/>
              <a:defRPr/>
            </a:pPr>
            <a:r>
              <a:rPr lang="en-US" dirty="0" smtClean="0">
                <a:solidFill>
                  <a:srgbClr val="FF0000"/>
                </a:solidFill>
              </a:rPr>
              <a:t>a</a:t>
            </a:r>
            <a:r>
              <a:rPr lang="hr-HR" dirty="0" smtClean="0">
                <a:solidFill>
                  <a:srgbClr val="FF0000"/>
                </a:solidFill>
              </a:rPr>
              <a:t>li</a:t>
            </a:r>
          </a:p>
          <a:p>
            <a:pPr eaLnBrk="1" hangingPunct="1">
              <a:defRPr/>
            </a:pPr>
            <a:r>
              <a:rPr lang="en-US" dirty="0" smtClean="0">
                <a:solidFill>
                  <a:srgbClr val="FF0000"/>
                </a:solidFill>
              </a:rPr>
              <a:t>“</a:t>
            </a:r>
            <a:r>
              <a:rPr lang="hr-HR" dirty="0" smtClean="0">
                <a:solidFill>
                  <a:srgbClr val="FF0000"/>
                </a:solidFill>
              </a:rPr>
              <a:t>Nacionalne manjine</a:t>
            </a:r>
            <a:r>
              <a:rPr lang="en-US" dirty="0" smtClean="0">
                <a:solidFill>
                  <a:srgbClr val="FF0000"/>
                </a:solidFill>
              </a:rPr>
              <a:t>”</a:t>
            </a:r>
            <a:r>
              <a:rPr lang="hr-HR" dirty="0" smtClean="0">
                <a:solidFill>
                  <a:srgbClr val="FF0000"/>
                </a:solidFill>
              </a:rPr>
              <a:t> jesu!</a:t>
            </a:r>
            <a:r>
              <a:rPr lang="en-US" dirty="0" smtClean="0">
                <a:solidFill>
                  <a:srgbClr val="FF0000"/>
                </a:solidFill>
              </a:rPr>
              <a:t> </a:t>
            </a:r>
            <a:r>
              <a:rPr lang="hr-HR" dirty="0" smtClean="0">
                <a:solidFill>
                  <a:srgbClr val="FF0000"/>
                </a:solidFill>
              </a:rPr>
              <a:t>Č</a:t>
            </a:r>
            <a:r>
              <a:rPr lang="en-US" dirty="0" err="1" smtClean="0">
                <a:solidFill>
                  <a:srgbClr val="FF0000"/>
                </a:solidFill>
              </a:rPr>
              <a:t>ak</a:t>
            </a:r>
            <a:r>
              <a:rPr lang="en-US" dirty="0" smtClean="0">
                <a:solidFill>
                  <a:srgbClr val="FF0000"/>
                </a:solidFill>
              </a:rPr>
              <a:t> </a:t>
            </a:r>
            <a:r>
              <a:rPr lang="hr-HR" dirty="0" smtClean="0">
                <a:solidFill>
                  <a:srgbClr val="FF0000"/>
                </a:solidFill>
              </a:rPr>
              <a:t>i</a:t>
            </a:r>
            <a:r>
              <a:rPr lang="en-US" dirty="0" smtClean="0">
                <a:solidFill>
                  <a:srgbClr val="FF0000"/>
                </a:solidFill>
              </a:rPr>
              <a:t> “</a:t>
            </a:r>
            <a:r>
              <a:rPr lang="en-US" dirty="0" err="1" smtClean="0">
                <a:solidFill>
                  <a:srgbClr val="FF0000"/>
                </a:solidFill>
              </a:rPr>
              <a:t>Romi</a:t>
            </a:r>
            <a:r>
              <a:rPr lang="en-US" dirty="0" smtClean="0">
                <a:solidFill>
                  <a:srgbClr val="FF0000"/>
                </a:solidFill>
              </a:rPr>
              <a:t>”</a:t>
            </a:r>
            <a:r>
              <a:rPr lang="hr-HR" dirty="0" smtClean="0">
                <a:solidFill>
                  <a:srgbClr val="FF0000"/>
                </a:solidFill>
              </a:rPr>
              <a:t>!</a:t>
            </a:r>
          </a:p>
          <a:p>
            <a:pPr eaLnBrk="1" hangingPunct="1">
              <a:defRPr/>
            </a:pPr>
            <a:endParaRPr lang="hr-HR" sz="28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endParaRPr lang="hr-HR" sz="1400" dirty="0" smtClean="0">
              <a:solidFill>
                <a:srgbClr val="FF0000"/>
              </a:solidFill>
            </a:endParaRPr>
          </a:p>
          <a:p>
            <a:pPr algn="ctr" eaLnBrk="1" hangingPunct="1">
              <a:buFont typeface="Wingdings" pitchFamily="2" charset="2"/>
              <a:buNone/>
              <a:defRPr/>
            </a:pPr>
            <a:r>
              <a:rPr lang="en-US" sz="1800" b="1" dirty="0" smtClean="0">
                <a:solidFill>
                  <a:srgbClr val="66FF99"/>
                </a:solidFill>
              </a:rPr>
              <a:t>23</a:t>
            </a:r>
            <a:r>
              <a:rPr lang="hr-HR" sz="1800" b="1" dirty="0" smtClean="0">
                <a:solidFill>
                  <a:srgbClr val="66FF99"/>
                </a:solidFill>
              </a:rPr>
              <a:t>. </a:t>
            </a:r>
            <a:r>
              <a:rPr lang="en-US" sz="1800" b="1" dirty="0" err="1" smtClean="0">
                <a:solidFill>
                  <a:srgbClr val="66FF99"/>
                </a:solidFill>
              </a:rPr>
              <a:t>sije;nja</a:t>
            </a:r>
            <a:r>
              <a:rPr lang="en-US" sz="1800" b="1" dirty="0" smtClean="0">
                <a:solidFill>
                  <a:srgbClr val="66FF99"/>
                </a:solidFill>
              </a:rPr>
              <a:t> </a:t>
            </a:r>
            <a:r>
              <a:rPr lang="hr-HR" sz="1800" b="1" dirty="0" smtClean="0">
                <a:solidFill>
                  <a:srgbClr val="66FF99"/>
                </a:solidFill>
              </a:rPr>
              <a:t>201</a:t>
            </a:r>
            <a:r>
              <a:rPr lang="en-US" sz="1800" b="1" dirty="0" smtClean="0">
                <a:solidFill>
                  <a:srgbClr val="66FF99"/>
                </a:solidFill>
              </a:rPr>
              <a:t>4</a:t>
            </a:r>
            <a:r>
              <a:rPr lang="hr-HR" sz="1800" dirty="0" smtClean="0">
                <a:solidFill>
                  <a:srgbClr val="66FF99"/>
                </a:solidFill>
              </a:rPr>
              <a:t>.</a:t>
            </a:r>
            <a:endParaRPr lang="en-US" sz="1800" dirty="0" smtClean="0">
              <a:solidFill>
                <a:srgbClr val="66FF99"/>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57</a:t>
            </a:fld>
            <a:endParaRPr lang="en-US"/>
          </a:p>
        </p:txBody>
      </p:sp>
    </p:spTree>
    <p:extLst>
      <p:ext uri="{BB962C8B-B14F-4D97-AF65-F5344CB8AC3E}">
        <p14:creationId xmlns:p14="http://schemas.microsoft.com/office/powerpoint/2010/main" val="221876620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pPr eaLnBrk="1" hangingPunct="1">
              <a:defRPr/>
            </a:pPr>
            <a:r>
              <a:rPr lang="hr-HR" dirty="0" smtClean="0">
                <a:solidFill>
                  <a:srgbClr val="FF0000"/>
                </a:solidFill>
              </a:rPr>
              <a:t>Poraz u ratu ?</a:t>
            </a:r>
            <a:endParaRPr lang="en-US" dirty="0" smtClean="0">
              <a:solidFill>
                <a:srgbClr val="FF0000"/>
              </a:solidFill>
            </a:endParaRPr>
          </a:p>
        </p:txBody>
      </p:sp>
      <p:sp>
        <p:nvSpPr>
          <p:cNvPr id="186371" name="Rectangle 3"/>
          <p:cNvSpPr>
            <a:spLocks noGrp="1" noChangeArrowheads="1"/>
          </p:cNvSpPr>
          <p:nvPr>
            <p:ph type="body" idx="1"/>
          </p:nvPr>
        </p:nvSpPr>
        <p:spPr/>
        <p:txBody>
          <a:bodyPr/>
          <a:lstStyle/>
          <a:p>
            <a:pPr eaLnBrk="1" hangingPunct="1">
              <a:buFont typeface="Wingdings" pitchFamily="2" charset="2"/>
              <a:buNone/>
              <a:defRPr/>
            </a:pPr>
            <a:r>
              <a:rPr lang="hr-HR" sz="4400" dirty="0" smtClean="0">
                <a:solidFill>
                  <a:srgbClr val="FF0000"/>
                </a:solidFill>
              </a:rPr>
              <a:t>Pravna pitanja:</a:t>
            </a:r>
          </a:p>
          <a:p>
            <a:pPr eaLnBrk="1" hangingPunct="1">
              <a:buFont typeface="Wingdings" pitchFamily="2" charset="2"/>
              <a:buNone/>
              <a:defRPr/>
            </a:pPr>
            <a:r>
              <a:rPr lang="hr-HR" sz="2800" dirty="0" smtClean="0">
                <a:solidFill>
                  <a:srgbClr val="FF0000"/>
                </a:solidFill>
              </a:rPr>
              <a:t>Da se Hrvatska Vojska povukla iz Zagreba 10., a ne 7. svibnja 1945.  bi li onda </a:t>
            </a:r>
            <a:r>
              <a:rPr lang="en-US" sz="2800" dirty="0" err="1" smtClean="0">
                <a:solidFill>
                  <a:srgbClr val="FF0000"/>
                </a:solidFill>
              </a:rPr>
              <a:t>Hrvatska</a:t>
            </a:r>
            <a:r>
              <a:rPr lang="en-US" sz="2800" dirty="0" smtClean="0">
                <a:solidFill>
                  <a:srgbClr val="FF0000"/>
                </a:solidFill>
              </a:rPr>
              <a:t> </a:t>
            </a:r>
            <a:r>
              <a:rPr lang="hr-HR" sz="2800" dirty="0" smtClean="0">
                <a:solidFill>
                  <a:srgbClr val="FF0000"/>
                </a:solidFill>
              </a:rPr>
              <a:t>bila </a:t>
            </a:r>
            <a:r>
              <a:rPr lang="en-US" sz="2800" dirty="0" smtClean="0">
                <a:solidFill>
                  <a:srgbClr val="FF0000"/>
                </a:solidFill>
              </a:rPr>
              <a:t>“</a:t>
            </a:r>
            <a:r>
              <a:rPr lang="hr-HR" sz="2800" dirty="0" smtClean="0">
                <a:solidFill>
                  <a:srgbClr val="FF0000"/>
                </a:solidFill>
              </a:rPr>
              <a:t>poražena</a:t>
            </a:r>
            <a:r>
              <a:rPr lang="en-US" sz="2800" dirty="0" smtClean="0">
                <a:solidFill>
                  <a:srgbClr val="FF0000"/>
                </a:solidFill>
              </a:rPr>
              <a:t> u </a:t>
            </a:r>
            <a:r>
              <a:rPr lang="en-US" sz="2800" dirty="0" err="1" smtClean="0">
                <a:solidFill>
                  <a:srgbClr val="FF0000"/>
                </a:solidFill>
              </a:rPr>
              <a:t>miru</a:t>
            </a:r>
            <a:r>
              <a:rPr lang="en-US" sz="2800" dirty="0" smtClean="0">
                <a:solidFill>
                  <a:srgbClr val="FF0000"/>
                </a:solidFill>
              </a:rPr>
              <a:t>”?!</a:t>
            </a:r>
            <a:r>
              <a:rPr lang="hr-HR" sz="2800" dirty="0" smtClean="0">
                <a:solidFill>
                  <a:srgbClr val="FF0000"/>
                </a:solidFill>
              </a:rPr>
              <a:t> </a:t>
            </a:r>
            <a:endParaRPr lang="en-US" sz="2800" dirty="0" smtClean="0">
              <a:solidFill>
                <a:srgbClr val="FF0000"/>
              </a:solidFill>
            </a:endParaRPr>
          </a:p>
          <a:p>
            <a:pPr lvl="0" eaLnBrk="1" hangingPunct="1">
              <a:buClr>
                <a:srgbClr val="FFCC00"/>
              </a:buClr>
              <a:buNone/>
              <a:defRPr/>
            </a:pPr>
            <a:r>
              <a:rPr lang="en-US" sz="2800" dirty="0" smtClean="0">
                <a:solidFill>
                  <a:srgbClr val="FF0000"/>
                </a:solidFill>
              </a:rPr>
              <a:t>Da je </a:t>
            </a:r>
            <a:r>
              <a:rPr lang="en-US" sz="2800" dirty="0" err="1" smtClean="0">
                <a:solidFill>
                  <a:srgbClr val="FF0000"/>
                </a:solidFill>
              </a:rPr>
              <a:t>Hrvatski</a:t>
            </a:r>
            <a:r>
              <a:rPr lang="en-US" sz="2800" dirty="0" smtClean="0">
                <a:solidFill>
                  <a:srgbClr val="FF0000"/>
                </a:solidFill>
              </a:rPr>
              <a:t> </a:t>
            </a:r>
            <a:r>
              <a:rPr lang="en-US" sz="2800" dirty="0" err="1" smtClean="0">
                <a:solidFill>
                  <a:srgbClr val="FF0000"/>
                </a:solidFill>
              </a:rPr>
              <a:t>Sabor</a:t>
            </a:r>
            <a:r>
              <a:rPr lang="en-US" sz="2800" dirty="0" smtClean="0">
                <a:solidFill>
                  <a:srgbClr val="FF0000"/>
                </a:solidFill>
              </a:rPr>
              <a:t> </a:t>
            </a:r>
            <a:r>
              <a:rPr lang="en-US" sz="2800" dirty="0" err="1" smtClean="0">
                <a:solidFill>
                  <a:srgbClr val="FF0000"/>
                </a:solidFill>
              </a:rPr>
              <a:t>otkazao</a:t>
            </a:r>
            <a:r>
              <a:rPr lang="en-US" sz="2800" dirty="0" smtClean="0">
                <a:solidFill>
                  <a:srgbClr val="FF0000"/>
                </a:solidFill>
              </a:rPr>
              <a:t> </a:t>
            </a:r>
            <a:r>
              <a:rPr lang="en-US" sz="2800" dirty="0" err="1" smtClean="0">
                <a:solidFill>
                  <a:srgbClr val="FF0000"/>
                </a:solidFill>
              </a:rPr>
              <a:t>savezni</a:t>
            </a:r>
            <a:r>
              <a:rPr lang="hr-HR" sz="2800" dirty="0" smtClean="0">
                <a:solidFill>
                  <a:srgbClr val="FF0000"/>
                </a:solidFill>
              </a:rPr>
              <a:t>š</a:t>
            </a:r>
            <a:r>
              <a:rPr lang="en-US" sz="2800" dirty="0" err="1" smtClean="0">
                <a:solidFill>
                  <a:srgbClr val="FF0000"/>
                </a:solidFill>
              </a:rPr>
              <a:t>tvo</a:t>
            </a:r>
            <a:r>
              <a:rPr lang="hr-HR" sz="2800" dirty="0" smtClean="0">
                <a:solidFill>
                  <a:srgbClr val="FF0000"/>
                </a:solidFill>
              </a:rPr>
              <a:t> s Njemačkom u trenutku odlaska zadnjeg Njemačkog vojnika s teritorija Hrvatske, bi li Hrvatska bila smatrana </a:t>
            </a:r>
            <a:r>
              <a:rPr lang="en-US" sz="2800" dirty="0">
                <a:solidFill>
                  <a:srgbClr val="FF0000"/>
                </a:solidFill>
              </a:rPr>
              <a:t>“</a:t>
            </a:r>
            <a:r>
              <a:rPr lang="hr-HR" sz="2800" dirty="0" smtClean="0">
                <a:solidFill>
                  <a:srgbClr val="FF0000"/>
                </a:solidFill>
              </a:rPr>
              <a:t>poraženom</a:t>
            </a:r>
            <a:r>
              <a:rPr lang="en-US" sz="2800" dirty="0" smtClean="0">
                <a:solidFill>
                  <a:srgbClr val="FF0000"/>
                </a:solidFill>
              </a:rPr>
              <a:t>”?!</a:t>
            </a:r>
            <a:r>
              <a:rPr lang="hr-HR" sz="2800" dirty="0" smtClean="0">
                <a:solidFill>
                  <a:srgbClr val="FF0000"/>
                </a:solidFill>
              </a:rPr>
              <a:t> </a:t>
            </a:r>
            <a:endParaRPr lang="en-US" sz="2800" dirty="0">
              <a:solidFill>
                <a:srgbClr val="FF0000"/>
              </a:solidFill>
            </a:endParaRPr>
          </a:p>
          <a:p>
            <a:pPr eaLnBrk="1" hangingPunct="1">
              <a:buFont typeface="Wingdings" pitchFamily="2" charset="2"/>
              <a:buNone/>
              <a:defRPr/>
            </a:pPr>
            <a:r>
              <a:rPr lang="hr-HR" sz="1800" dirty="0" smtClean="0">
                <a:solidFill>
                  <a:srgbClr val="FF0000"/>
                </a:solidFill>
              </a:rPr>
              <a:t> </a:t>
            </a:r>
            <a:r>
              <a:rPr lang="en-US" sz="1800" dirty="0" smtClean="0">
                <a:solidFill>
                  <a:srgbClr val="FF0000"/>
                </a:solidFill>
              </a:rPr>
              <a:t> </a:t>
            </a:r>
            <a:endParaRPr lang="hr-HR" sz="1800" dirty="0" smtClean="0">
              <a:solidFill>
                <a:srgbClr val="FF0000"/>
              </a:solidFill>
            </a:endParaRPr>
          </a:p>
          <a:p>
            <a:pPr eaLnBrk="1" hangingPunct="1">
              <a:buFont typeface="Wingdings" pitchFamily="2" charset="2"/>
              <a:buNone/>
              <a:defRPr/>
            </a:pPr>
            <a:r>
              <a:rPr lang="hr-HR" sz="1800" b="1" dirty="0" smtClean="0">
                <a:solidFill>
                  <a:srgbClr val="FFC000"/>
                </a:solidFill>
              </a:rPr>
              <a:t>Englezi bi se borili za Jugoslaviju, a protiv Hrvatske, do zadnjeg Srbina i Hrvata! </a:t>
            </a:r>
          </a:p>
          <a:p>
            <a:pPr algn="ctr" eaLnBrk="1" hangingPunct="1">
              <a:buFont typeface="Wingdings" pitchFamily="2" charset="2"/>
              <a:buNone/>
              <a:defRPr/>
            </a:pPr>
            <a:endParaRPr lang="en-US" sz="4400"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58</a:t>
            </a:fld>
            <a:endParaRPr lang="en-US"/>
          </a:p>
        </p:txBody>
      </p:sp>
    </p:spTree>
    <p:extLst>
      <p:ext uri="{BB962C8B-B14F-4D97-AF65-F5344CB8AC3E}">
        <p14:creationId xmlns:p14="http://schemas.microsoft.com/office/powerpoint/2010/main" val="174375109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r>
              <a:rPr lang="en-US" dirty="0" smtClean="0">
                <a:effectLst/>
              </a:rPr>
              <a:t>Constitution </a:t>
            </a:r>
            <a:r>
              <a:rPr lang="en-US" dirty="0">
                <a:effectLst/>
              </a:rPr>
              <a:t>law</a:t>
            </a:r>
          </a:p>
        </p:txBody>
      </p:sp>
      <p:sp>
        <p:nvSpPr>
          <p:cNvPr id="186371" name="Rectangle 3"/>
          <p:cNvSpPr>
            <a:spLocks noGrp="1" noChangeArrowheads="1"/>
          </p:cNvSpPr>
          <p:nvPr>
            <p:ph type="body" idx="1"/>
          </p:nvPr>
        </p:nvSpPr>
        <p:spPr/>
        <p:txBody>
          <a:bodyPr/>
          <a:lstStyle/>
          <a:p>
            <a:pPr eaLnBrk="1" hangingPunct="1">
              <a:defRPr/>
            </a:pPr>
            <a:r>
              <a:rPr lang="en-US" sz="2800" dirty="0">
                <a:effectLst/>
              </a:rPr>
              <a:t>law that relates to the constitution, as a permanent system of political and juridical government, as distinguished from statutory and common law, which relate to matters subordinate to such constitution</a:t>
            </a:r>
            <a:r>
              <a:rPr lang="en-US" sz="2800" dirty="0" smtClean="0">
                <a:effectLst/>
              </a:rPr>
              <a:t>.</a:t>
            </a:r>
          </a:p>
          <a:p>
            <a:pPr eaLnBrk="1" hangingPunct="1">
              <a:defRPr/>
            </a:pPr>
            <a:endParaRPr lang="hr-HR" sz="2800" dirty="0" smtClean="0">
              <a:solidFill>
                <a:srgbClr val="FF0000"/>
              </a:solidFill>
            </a:endParaRPr>
          </a:p>
          <a:p>
            <a:pPr algn="ctr" eaLnBrk="1" hangingPunct="1">
              <a:defRPr/>
            </a:pPr>
            <a:r>
              <a:rPr lang="en-US" sz="2800" dirty="0">
                <a:effectLst/>
              </a:rPr>
              <a:t>Body of </a:t>
            </a:r>
            <a:r>
              <a:rPr lang="en-US" sz="2800" dirty="0">
                <a:effectLst/>
                <a:hlinkClick r:id="rId2"/>
              </a:rPr>
              <a:t>law</a:t>
            </a:r>
            <a:r>
              <a:rPr lang="en-US" sz="2800" dirty="0">
                <a:effectLst/>
              </a:rPr>
              <a:t> derived from a </a:t>
            </a:r>
            <a:r>
              <a:rPr lang="en-US" sz="2800" dirty="0">
                <a:effectLst/>
                <a:hlinkClick r:id="rId3"/>
              </a:rPr>
              <a:t>country's</a:t>
            </a:r>
            <a:r>
              <a:rPr lang="en-US" sz="2800" dirty="0">
                <a:effectLst/>
              </a:rPr>
              <a:t> written </a:t>
            </a:r>
            <a:r>
              <a:rPr lang="en-US" sz="2800" dirty="0">
                <a:effectLst/>
                <a:hlinkClick r:id="rId4"/>
              </a:rPr>
              <a:t>constitution</a:t>
            </a:r>
            <a:r>
              <a:rPr lang="en-US" sz="2800" dirty="0">
                <a:effectLst/>
              </a:rPr>
              <a:t>. It lays down and guides the </a:t>
            </a:r>
            <a:r>
              <a:rPr lang="en-US" sz="2800" dirty="0">
                <a:effectLst/>
                <a:hlinkClick r:id="rId5"/>
              </a:rPr>
              <a:t>duties</a:t>
            </a:r>
            <a:r>
              <a:rPr lang="en-US" sz="2800" dirty="0">
                <a:effectLst/>
              </a:rPr>
              <a:t> and </a:t>
            </a:r>
            <a:r>
              <a:rPr lang="en-US" sz="2800" dirty="0">
                <a:effectLst/>
                <a:hlinkClick r:id="rId6"/>
              </a:rPr>
              <a:t>powers</a:t>
            </a:r>
            <a:r>
              <a:rPr lang="en-US" sz="2800" dirty="0">
                <a:effectLst/>
              </a:rPr>
              <a:t> of the </a:t>
            </a:r>
            <a:r>
              <a:rPr lang="en-US" sz="2800" dirty="0">
                <a:effectLst/>
                <a:hlinkClick r:id="rId7"/>
              </a:rPr>
              <a:t>government</a:t>
            </a:r>
            <a:r>
              <a:rPr lang="en-US" sz="2800" dirty="0">
                <a:effectLst/>
              </a:rPr>
              <a:t>, and the duties and </a:t>
            </a:r>
            <a:r>
              <a:rPr lang="en-US" sz="2800" dirty="0">
                <a:effectLst/>
                <a:hlinkClick r:id="rId8"/>
              </a:rPr>
              <a:t>rights</a:t>
            </a:r>
            <a:r>
              <a:rPr lang="en-US" sz="2800" dirty="0">
                <a:effectLst/>
              </a:rPr>
              <a:t> of its </a:t>
            </a:r>
            <a:r>
              <a:rPr lang="en-US" sz="2800" dirty="0">
                <a:effectLst/>
                <a:hlinkClick r:id="rId9"/>
              </a:rPr>
              <a:t>citizens</a:t>
            </a:r>
            <a:r>
              <a:rPr lang="en-US" sz="2800" dirty="0">
                <a:effectLst/>
              </a:rPr>
              <a:t> and </a:t>
            </a:r>
            <a:r>
              <a:rPr lang="en-US" sz="2800" dirty="0">
                <a:effectLst/>
                <a:hlinkClick r:id="rId10"/>
              </a:rPr>
              <a:t>residents</a:t>
            </a:r>
            <a:r>
              <a:rPr lang="en-US" sz="2800" dirty="0">
                <a:effectLst/>
              </a:rPr>
              <a:t>.</a:t>
            </a:r>
            <a:br>
              <a:rPr lang="en-US" sz="2800" dirty="0">
                <a:effectLst/>
              </a:rPr>
            </a:br>
            <a:r>
              <a:rPr lang="en-US" sz="4000" dirty="0">
                <a:effectLst/>
              </a:rPr>
              <a:t/>
            </a:r>
            <a:br>
              <a:rPr lang="en-US" sz="4000" dirty="0">
                <a:effectLst/>
              </a:rPr>
            </a:br>
            <a:r>
              <a:rPr lang="en-US" sz="4000" dirty="0" smtClean="0">
                <a:effectLst/>
              </a:rPr>
              <a:t> </a:t>
            </a:r>
            <a:r>
              <a:rPr lang="en-US" sz="4000" dirty="0">
                <a:effectLst/>
                <a:hlinkClick r:id="rId11"/>
              </a:rPr>
              <a:t>http://www.businessdictionary.com/definition/constitution-law.html#ixzz2qaNZL3lz</a:t>
            </a:r>
            <a:endParaRPr lang="en-US" sz="4400"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59</a:t>
            </a:fld>
            <a:endParaRPr lang="en-US"/>
          </a:p>
        </p:txBody>
      </p:sp>
    </p:spTree>
    <p:extLst>
      <p:ext uri="{BB962C8B-B14F-4D97-AF65-F5344CB8AC3E}">
        <p14:creationId xmlns:p14="http://schemas.microsoft.com/office/powerpoint/2010/main" val="4061613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020762"/>
          </a:xfrm>
        </p:spPr>
        <p:txBody>
          <a:bodyPr/>
          <a:lstStyle/>
          <a:p>
            <a:pPr eaLnBrk="1" hangingPunct="1">
              <a:defRPr/>
            </a:pPr>
            <a:r>
              <a:rPr lang="en-US" sz="4800" dirty="0" smtClean="0">
                <a:solidFill>
                  <a:srgbClr val="FF0000"/>
                </a:solidFill>
              </a:rPr>
              <a:t>US Constitution</a:t>
            </a:r>
            <a:endParaRPr lang="en-US" sz="4000" b="0" dirty="0" smtClean="0">
              <a:solidFill>
                <a:srgbClr val="FF0000"/>
              </a:solidFill>
            </a:endParaRPr>
          </a:p>
        </p:txBody>
      </p:sp>
      <p:sp>
        <p:nvSpPr>
          <p:cNvPr id="137219" name="Rectangle 3"/>
          <p:cNvSpPr>
            <a:spLocks noGrp="1" noChangeArrowheads="1"/>
          </p:cNvSpPr>
          <p:nvPr>
            <p:ph type="body" idx="1"/>
          </p:nvPr>
        </p:nvSpPr>
        <p:spPr>
          <a:xfrm>
            <a:off x="457200" y="1371600"/>
            <a:ext cx="8229600" cy="49530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indent="0" eaLnBrk="1" hangingPunct="1">
              <a:buClr>
                <a:srgbClr val="FFCC00"/>
              </a:buClr>
              <a:buNone/>
              <a:defRPr/>
            </a:pPr>
            <a:r>
              <a:rPr lang="en-US" sz="2400" b="1" u="sng" dirty="0" err="1" smtClean="0">
                <a:effectLst/>
              </a:rPr>
              <a:t>Amandman</a:t>
            </a:r>
            <a:r>
              <a:rPr lang="en-US" sz="2400" b="1" u="sng" dirty="0" smtClean="0">
                <a:effectLst/>
              </a:rPr>
              <a:t> XIV., Section </a:t>
            </a:r>
            <a:r>
              <a:rPr lang="en-US" sz="2400" b="1" u="sng" dirty="0">
                <a:effectLst/>
              </a:rPr>
              <a:t>3</a:t>
            </a:r>
            <a:r>
              <a:rPr lang="en-US" sz="2000" b="1" dirty="0" smtClean="0">
                <a:effectLst/>
              </a:rPr>
              <a:t>. </a:t>
            </a:r>
            <a:r>
              <a:rPr lang="en-US" sz="2000" b="1" dirty="0">
                <a:effectLst/>
              </a:rPr>
              <a:t>(</a:t>
            </a:r>
            <a:r>
              <a:rPr lang="en-US" sz="2400" b="1" dirty="0" err="1">
                <a:solidFill>
                  <a:srgbClr val="FF0000"/>
                </a:solidFill>
                <a:effectLst/>
              </a:rPr>
              <a:t>Lustracija</a:t>
            </a:r>
            <a:r>
              <a:rPr lang="en-US" sz="2400" b="1" dirty="0" smtClean="0">
                <a:solidFill>
                  <a:srgbClr val="FF0000"/>
                </a:solidFill>
                <a:effectLst/>
              </a:rPr>
              <a:t>!</a:t>
            </a:r>
            <a:r>
              <a:rPr lang="en-US" sz="2000" b="1" dirty="0" smtClean="0">
                <a:effectLst/>
              </a:rPr>
              <a:t>?)</a:t>
            </a:r>
          </a:p>
          <a:p>
            <a:pPr marL="0" indent="0" eaLnBrk="1" hangingPunct="1">
              <a:buClr>
                <a:srgbClr val="FFCC00"/>
              </a:buClr>
              <a:buNone/>
              <a:defRPr/>
            </a:pPr>
            <a:r>
              <a:rPr lang="en-US" sz="2000" b="1" i="1" u="sng" dirty="0">
                <a:effectLst/>
              </a:rPr>
              <a:t>Passed by Congress June 13, </a:t>
            </a:r>
            <a:r>
              <a:rPr lang="en-US" sz="2000" b="1" i="1" u="sng" dirty="0">
                <a:solidFill>
                  <a:srgbClr val="FFFF00"/>
                </a:solidFill>
                <a:effectLst/>
              </a:rPr>
              <a:t>1866. Ratified July 9, 1868</a:t>
            </a:r>
            <a:r>
              <a:rPr lang="en-US" sz="2000" i="1" dirty="0">
                <a:solidFill>
                  <a:srgbClr val="FFFF00"/>
                </a:solidFill>
                <a:effectLst/>
              </a:rPr>
              <a:t>.</a:t>
            </a:r>
            <a:endParaRPr lang="en-US" sz="2000" dirty="0">
              <a:solidFill>
                <a:srgbClr val="FFFF00"/>
              </a:solidFill>
              <a:effectLst/>
            </a:endParaRPr>
          </a:p>
          <a:p>
            <a:pPr marL="0" indent="0" eaLnBrk="1" hangingPunct="1">
              <a:buClr>
                <a:srgbClr val="FFCC00"/>
              </a:buClr>
              <a:buNone/>
              <a:defRPr/>
            </a:pPr>
            <a:r>
              <a:rPr lang="en-US" sz="2400" b="1" u="sng" dirty="0" smtClean="0">
                <a:solidFill>
                  <a:srgbClr val="FFFF00"/>
                </a:solidFill>
                <a:effectLst/>
                <a:latin typeface="+mj-lt"/>
              </a:rPr>
              <a:t>No </a:t>
            </a:r>
            <a:r>
              <a:rPr lang="en-US" sz="2400" b="1" u="sng" dirty="0">
                <a:solidFill>
                  <a:srgbClr val="FFFF00"/>
                </a:solidFill>
                <a:effectLst/>
                <a:latin typeface="+mj-lt"/>
              </a:rPr>
              <a:t>person shall be </a:t>
            </a:r>
            <a:r>
              <a:rPr lang="en-US" sz="2400" dirty="0">
                <a:effectLst/>
                <a:latin typeface="+mj-lt"/>
              </a:rPr>
              <a:t>a Senator or Representative in Congress, or elector of President and Vice-President, or hold any office, civil or military, under the United States, or under any State, who, having previously taken an oath, as a member of Congress, or as an officer of the United States, or as a member of any State legislature, or as an executive or judicial officer of any State, to support the Constitution of the United States, shall have </a:t>
            </a:r>
            <a:r>
              <a:rPr lang="en-US" sz="2400" b="1" u="sng" dirty="0">
                <a:solidFill>
                  <a:srgbClr val="FFE600"/>
                </a:solidFill>
                <a:effectLst/>
                <a:latin typeface="+mj-lt"/>
              </a:rPr>
              <a:t>engaged in insurrection or rebellion against the same</a:t>
            </a:r>
            <a:r>
              <a:rPr lang="en-US" sz="2400" dirty="0">
                <a:effectLst/>
                <a:latin typeface="+mj-lt"/>
              </a:rPr>
              <a:t>, or given aid or comfort to the enemies thereof. But Congress may by a vote of two-thirds of each House, remove such disability.</a:t>
            </a:r>
            <a:endParaRPr lang="en-US" sz="2400" dirty="0" smtClean="0">
              <a:solidFill>
                <a:srgbClr val="FF9900"/>
              </a:solidFill>
              <a:effectLst/>
              <a:latin typeface="+mj-lt"/>
            </a:endParaRPr>
          </a:p>
          <a:p>
            <a:pPr algn="ctr" eaLnBrk="1" hangingPunct="1">
              <a:buClr>
                <a:srgbClr val="FFCC00"/>
              </a:buClr>
              <a:defRPr/>
            </a:pPr>
            <a:endParaRPr lang="hr-HR" sz="2400" b="1" dirty="0">
              <a:solidFill>
                <a:srgbClr val="FF9900"/>
              </a:solidFill>
              <a:effectLst/>
              <a:latin typeface="+mj-lt"/>
            </a:endParaRPr>
          </a:p>
          <a:p>
            <a:pPr algn="ctr" eaLnBrk="1" hangingPunct="1">
              <a:buClr>
                <a:srgbClr val="FFCC00"/>
              </a:buClr>
              <a:defRPr/>
            </a:pP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6</a:t>
            </a:fld>
            <a:endParaRPr lang="en-US"/>
          </a:p>
        </p:txBody>
      </p:sp>
    </p:spTree>
    <p:extLst>
      <p:ext uri="{BB962C8B-B14F-4D97-AF65-F5344CB8AC3E}">
        <p14:creationId xmlns:p14="http://schemas.microsoft.com/office/powerpoint/2010/main" val="410357521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p:txBody>
          <a:bodyPr/>
          <a:lstStyle/>
          <a:p>
            <a:pPr eaLnBrk="1" hangingPunct="1">
              <a:defRPr/>
            </a:pPr>
            <a:r>
              <a:rPr lang="hr-HR" dirty="0" smtClean="0">
                <a:solidFill>
                  <a:srgbClr val="FF0000"/>
                </a:solidFill>
              </a:rPr>
              <a:t>05. Ožujka 2009.</a:t>
            </a:r>
            <a:endParaRPr lang="en-US" dirty="0" smtClean="0">
              <a:solidFill>
                <a:srgbClr val="FF0000"/>
              </a:solidFill>
            </a:endParaRPr>
          </a:p>
        </p:txBody>
      </p:sp>
      <p:sp>
        <p:nvSpPr>
          <p:cNvPr id="186371" name="Rectangle 3"/>
          <p:cNvSpPr>
            <a:spLocks noGrp="1" noChangeArrowheads="1"/>
          </p:cNvSpPr>
          <p:nvPr>
            <p:ph type="body" idx="1"/>
          </p:nvPr>
        </p:nvSpPr>
        <p:spPr>
          <a:xfrm>
            <a:off x="457200" y="1600200"/>
            <a:ext cx="8229600" cy="4876800"/>
          </a:xfrm>
        </p:spPr>
        <p:txBody>
          <a:bodyPr/>
          <a:lstStyle/>
          <a:p>
            <a:pPr eaLnBrk="1" hangingPunct="1">
              <a:buFont typeface="Wingdings" pitchFamily="2" charset="2"/>
              <a:buNone/>
              <a:defRPr/>
            </a:pPr>
            <a:endParaRPr lang="hr-HR" sz="4400" dirty="0" smtClean="0">
              <a:solidFill>
                <a:srgbClr val="FF0000"/>
              </a:solidFill>
            </a:endParaRPr>
          </a:p>
          <a:p>
            <a:pPr algn="ctr" eaLnBrk="1" hangingPunct="1">
              <a:buFont typeface="Wingdings" pitchFamily="2" charset="2"/>
              <a:buNone/>
              <a:defRPr/>
            </a:pPr>
            <a:r>
              <a:rPr lang="hr-HR" sz="4000" b="1" dirty="0" smtClean="0">
                <a:solidFill>
                  <a:srgbClr val="FF0000"/>
                </a:solidFill>
              </a:rPr>
              <a:t>HAKAVE.ORG </a:t>
            </a:r>
          </a:p>
          <a:p>
            <a:pPr algn="ctr" eaLnBrk="1" hangingPunct="1">
              <a:buFont typeface="Wingdings" pitchFamily="2" charset="2"/>
              <a:buNone/>
              <a:defRPr/>
            </a:pPr>
            <a:r>
              <a:rPr lang="hr-HR" b="1" dirty="0" smtClean="0">
                <a:solidFill>
                  <a:srgbClr val="FFCC00"/>
                </a:solidFill>
              </a:rPr>
              <a:t> </a:t>
            </a:r>
            <a:r>
              <a:rPr lang="hr-HR" sz="4400" b="1" dirty="0" smtClean="0">
                <a:solidFill>
                  <a:srgbClr val="FFCC00"/>
                </a:solidFill>
                <a:effectLst/>
              </a:rPr>
              <a:t>Ususret ustavnim promjenama</a:t>
            </a:r>
            <a:r>
              <a:rPr lang="hr-HR" b="1" dirty="0" smtClean="0">
                <a:solidFill>
                  <a:srgbClr val="FFCC00"/>
                </a:solidFill>
              </a:rPr>
              <a:t> </a:t>
            </a:r>
          </a:p>
          <a:p>
            <a:pPr algn="ctr" eaLnBrk="1" hangingPunct="1">
              <a:buFont typeface="Wingdings" pitchFamily="2" charset="2"/>
              <a:buNone/>
              <a:defRPr/>
            </a:pPr>
            <a:r>
              <a:rPr lang="hr-HR" b="1" dirty="0" smtClean="0"/>
              <a:t> </a:t>
            </a:r>
            <a:r>
              <a:rPr lang="hr-HR" dirty="0" smtClean="0"/>
              <a:t> </a:t>
            </a:r>
            <a:r>
              <a:rPr lang="hr-HR" sz="2800" b="1" dirty="0" smtClean="0">
                <a:effectLst/>
              </a:rPr>
              <a:t>Objavljeno na HKV portalu, 5. ožujka 2009.</a:t>
            </a:r>
          </a:p>
          <a:p>
            <a:pPr algn="ctr" eaLnBrk="1" hangingPunct="1">
              <a:buNone/>
              <a:defRPr/>
            </a:pPr>
            <a:r>
              <a:rPr lang="hr-HR" sz="2800" b="1" dirty="0">
                <a:effectLst/>
              </a:rPr>
              <a:t>(Jauk očajnika!)</a:t>
            </a:r>
          </a:p>
          <a:p>
            <a:pPr algn="ctr" eaLnBrk="1" hangingPunct="1">
              <a:buFont typeface="Wingdings" pitchFamily="2" charset="2"/>
              <a:buNone/>
              <a:defRPr/>
            </a:pPr>
            <a:r>
              <a:rPr lang="hr-HR" sz="4400" dirty="0" smtClean="0">
                <a:solidFill>
                  <a:srgbClr val="FF0000"/>
                </a:solidFill>
              </a:rPr>
              <a:t>Bez odjeka do listopada 2010! </a:t>
            </a:r>
          </a:p>
          <a:p>
            <a:pPr algn="ctr" eaLnBrk="1" hangingPunct="1">
              <a:buFont typeface="Wingdings" pitchFamily="2" charset="2"/>
              <a:buNone/>
              <a:defRPr/>
            </a:pPr>
            <a:r>
              <a:rPr lang="hr-HR" sz="3600" b="1" dirty="0" smtClean="0">
                <a:solidFill>
                  <a:srgbClr val="FF0000"/>
                </a:solidFill>
              </a:rPr>
              <a:t>(Tomislav Stockinger)</a:t>
            </a: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60</a:t>
            </a:fld>
            <a:endParaRPr lang="en-US"/>
          </a:p>
        </p:txBody>
      </p:sp>
    </p:spTree>
    <p:extLst>
      <p:ext uri="{BB962C8B-B14F-4D97-AF65-F5344CB8AC3E}">
        <p14:creationId xmlns:p14="http://schemas.microsoft.com/office/powerpoint/2010/main" val="3862315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325562"/>
          </a:xfrm>
        </p:spPr>
        <p:txBody>
          <a:bodyPr/>
          <a:lstStyle/>
          <a:p>
            <a:pPr lvl="0" indent="-342900">
              <a:spcBef>
                <a:spcPts val="0"/>
              </a:spcBef>
              <a:spcAft>
                <a:spcPts val="0"/>
              </a:spcAft>
            </a:pPr>
            <a:r>
              <a:rPr lang="hr-HR" sz="3200" dirty="0">
                <a:solidFill>
                  <a:srgbClr val="FF0000"/>
                </a:solidFill>
                <a:effectLst/>
                <a:latin typeface="Times New Roman" pitchFamily="18" charset="0"/>
                <a:ea typeface="Times New Roman"/>
                <a:cs typeface="Times New Roman" pitchFamily="18" charset="0"/>
              </a:rPr>
              <a:t>Amendman  XXIV, Američkog ustava(1964.)</a:t>
            </a:r>
            <a:endParaRPr lang="en-US" sz="3200" dirty="0">
              <a:solidFill>
                <a:srgbClr val="FF0000"/>
              </a:solidFill>
              <a:effectLst/>
              <a:latin typeface="Times New Roman" pitchFamily="18" charset="0"/>
              <a:ea typeface="Times New Roman"/>
              <a:cs typeface="Times New Roman" pitchFamily="18" charset="0"/>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marR="0" algn="just">
              <a:spcBef>
                <a:spcPts val="0"/>
              </a:spcBef>
              <a:spcAft>
                <a:spcPts val="0"/>
              </a:spcAft>
            </a:pPr>
            <a:r>
              <a:rPr lang="hr-HR" sz="1400" dirty="0">
                <a:solidFill>
                  <a:srgbClr val="FF00FF"/>
                </a:solidFill>
                <a:effectLst/>
                <a:latin typeface="Times New Roman" pitchFamily="18" charset="0"/>
                <a:ea typeface="Times New Roman"/>
                <a:cs typeface="Times New Roman" pitchFamily="18" charset="0"/>
              </a:rPr>
              <a:t>Amendman  XXIV, Američkog ustava(</a:t>
            </a:r>
            <a:r>
              <a:rPr lang="hr-HR" sz="2000" dirty="0">
                <a:solidFill>
                  <a:srgbClr val="FF00FF"/>
                </a:solidFill>
                <a:effectLst/>
                <a:latin typeface="Times New Roman" pitchFamily="18" charset="0"/>
                <a:ea typeface="Times New Roman"/>
                <a:cs typeface="Times New Roman" pitchFamily="18" charset="0"/>
              </a:rPr>
              <a:t>1964.</a:t>
            </a:r>
            <a:r>
              <a:rPr lang="hr-HR" sz="1400" dirty="0">
                <a:solidFill>
                  <a:srgbClr val="FF00FF"/>
                </a:solidFill>
                <a:effectLst/>
                <a:latin typeface="Times New Roman" pitchFamily="18" charset="0"/>
                <a:ea typeface="Times New Roman"/>
                <a:cs typeface="Times New Roman" pitchFamily="18" charset="0"/>
              </a:rPr>
              <a:t>)</a:t>
            </a:r>
            <a:endParaRPr lang="en-US" sz="1400" dirty="0">
              <a:solidFill>
                <a:srgbClr val="000080"/>
              </a:solidFill>
              <a:effectLst/>
              <a:latin typeface="Times New Roman" pitchFamily="18" charset="0"/>
              <a:ea typeface="Times New Roman"/>
              <a:cs typeface="Times New Roman" pitchFamily="18" charset="0"/>
            </a:endParaRPr>
          </a:p>
          <a:p>
            <a:pPr marL="0" marR="0" algn="just">
              <a:spcBef>
                <a:spcPts val="0"/>
              </a:spcBef>
              <a:spcAft>
                <a:spcPts val="0"/>
              </a:spcAft>
            </a:pPr>
            <a:r>
              <a:rPr lang="hr-HR" sz="2000" dirty="0">
                <a:solidFill>
                  <a:srgbClr val="FFE600"/>
                </a:solidFill>
                <a:effectLst/>
                <a:latin typeface="Times New Roman"/>
                <a:ea typeface="Times New Roman"/>
                <a:cs typeface="Courier New"/>
              </a:rPr>
              <a:t>Odjeljak 1.	Glasačko pravo građana Sjedinjenih američkih država da glasuje u izborima  bilo za predsjednika ili podpredsjednika, za senatora ili kongresnika ne će biti zanijekano ili uskraćeno od strane Sjedinjenih država, niti bilo koje ( savezne ) države zbog razloga neplaćanja bilo kojega poreza.  </a:t>
            </a:r>
            <a:endParaRPr lang="en-US" sz="1400" dirty="0">
              <a:solidFill>
                <a:srgbClr val="FFE600"/>
              </a:solidFill>
              <a:effectLst/>
              <a:latin typeface="Courier New"/>
              <a:ea typeface="Times New Roman"/>
            </a:endParaRPr>
          </a:p>
          <a:p>
            <a:pPr marL="0" marR="0" algn="just">
              <a:spcBef>
                <a:spcPts val="0"/>
              </a:spcBef>
              <a:spcAft>
                <a:spcPts val="0"/>
              </a:spcAft>
            </a:pPr>
            <a:r>
              <a:rPr lang="hr-HR" sz="2000" dirty="0">
                <a:solidFill>
                  <a:srgbClr val="FFE600"/>
                </a:solidFill>
                <a:effectLst/>
                <a:latin typeface="Times New Roman"/>
                <a:ea typeface="Times New Roman"/>
                <a:cs typeface="Courier New"/>
              </a:rPr>
              <a:t>Odjeljak 2.	Kongres će imati pravo i moć provesti ovaj amandman odgovarajućim zakonom.</a:t>
            </a:r>
            <a:endParaRPr lang="en-US" sz="1400" dirty="0">
              <a:solidFill>
                <a:srgbClr val="FFE600"/>
              </a:solidFill>
              <a:effectLst/>
              <a:latin typeface="Courier New"/>
              <a:ea typeface="Times New Roman"/>
            </a:endParaRPr>
          </a:p>
          <a:p>
            <a:pPr marL="0" marR="0" algn="just">
              <a:spcBef>
                <a:spcPts val="0"/>
              </a:spcBef>
              <a:spcAft>
                <a:spcPts val="0"/>
              </a:spcAft>
            </a:pPr>
            <a:r>
              <a:rPr lang="hr-HR" sz="1100" dirty="0">
                <a:solidFill>
                  <a:srgbClr val="000080"/>
                </a:solidFill>
                <a:effectLst/>
                <a:latin typeface="Times New Roman"/>
                <a:ea typeface="Times New Roman"/>
                <a:cs typeface="Courier New"/>
              </a:rPr>
              <a:t> </a:t>
            </a:r>
            <a:r>
              <a:rPr lang="en-US" sz="2000" dirty="0" smtClean="0">
                <a:effectLst/>
              </a:rPr>
              <a:t>Amendment </a:t>
            </a:r>
            <a:r>
              <a:rPr lang="en-US" sz="2000" dirty="0">
                <a:effectLst/>
              </a:rPr>
              <a:t>XXIV(1964) </a:t>
            </a:r>
          </a:p>
          <a:p>
            <a:r>
              <a:rPr lang="en-US" sz="2000" dirty="0">
                <a:effectLst/>
              </a:rPr>
              <a:t>Section 1. The right of citizens of the United States to vote in any primary or other election for President or Vice President, for electors for President or Vice President, or for Senator or Representative in Congress, shall not be denied or abridged by the United States or any state by reason of failure to pay any poll tax or other tax. </a:t>
            </a:r>
          </a:p>
          <a:p>
            <a:r>
              <a:rPr lang="en-US" sz="2000" dirty="0">
                <a:effectLst/>
              </a:rPr>
              <a:t>Section 2. The Congress shall have power to enforce this article by appropriate legislation.</a:t>
            </a:r>
          </a:p>
          <a:p>
            <a:pPr marL="0" marR="0" algn="just">
              <a:spcBef>
                <a:spcPts val="0"/>
              </a:spcBef>
              <a:spcAft>
                <a:spcPts val="0"/>
              </a:spcAft>
            </a:pPr>
            <a:endParaRPr lang="hr-HR" sz="2000" b="1" dirty="0">
              <a:solidFill>
                <a:srgbClr val="FF9900"/>
              </a:solidFill>
              <a:effectLst/>
            </a:endParaRPr>
          </a:p>
          <a:p>
            <a:pPr algn="ctr" eaLnBrk="1" hangingPunct="1">
              <a:buClr>
                <a:srgbClr val="FFCC00"/>
              </a:buClr>
              <a:defRPr/>
            </a:pP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7</a:t>
            </a:fld>
            <a:endParaRPr lang="en-US"/>
          </a:p>
        </p:txBody>
      </p:sp>
    </p:spTree>
    <p:extLst>
      <p:ext uri="{BB962C8B-B14F-4D97-AF65-F5344CB8AC3E}">
        <p14:creationId xmlns:p14="http://schemas.microsoft.com/office/powerpoint/2010/main" val="676743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944562"/>
          </a:xfrm>
        </p:spPr>
        <p:txBody>
          <a:bodyPr/>
          <a:lstStyle/>
          <a:p>
            <a:pPr indent="-342900">
              <a:spcBef>
                <a:spcPts val="0"/>
              </a:spcBef>
              <a:spcAft>
                <a:spcPts val="0"/>
              </a:spcAft>
            </a:pPr>
            <a:r>
              <a:rPr lang="en-US" sz="3200" dirty="0" smtClean="0">
                <a:solidFill>
                  <a:srgbClr val="FF0000"/>
                </a:solidFill>
                <a:effectLst/>
              </a:rPr>
              <a:t>Article II</a:t>
            </a:r>
            <a:r>
              <a:rPr lang="hr-HR" sz="3200" dirty="0" smtClean="0">
                <a:solidFill>
                  <a:srgbClr val="FF0000"/>
                </a:solidFill>
                <a:effectLst/>
              </a:rPr>
              <a:t>, </a:t>
            </a:r>
            <a:r>
              <a:rPr lang="en-US" sz="3200" dirty="0" smtClean="0">
                <a:solidFill>
                  <a:srgbClr val="FF0000"/>
                </a:solidFill>
                <a:effectLst/>
              </a:rPr>
              <a:t>Section </a:t>
            </a:r>
            <a:r>
              <a:rPr lang="en-US" sz="3200" dirty="0">
                <a:solidFill>
                  <a:srgbClr val="FF0000"/>
                </a:solidFill>
                <a:effectLst/>
              </a:rPr>
              <a:t>2</a:t>
            </a:r>
            <a:r>
              <a:rPr lang="en-US" sz="3200" dirty="0" smtClean="0">
                <a:solidFill>
                  <a:srgbClr val="FF0000"/>
                </a:solidFill>
                <a:effectLst/>
              </a:rPr>
              <a:t>.</a:t>
            </a:r>
            <a:endParaRPr lang="en-US" sz="3200" dirty="0">
              <a:solidFill>
                <a:srgbClr val="FF0000"/>
              </a:solidFill>
              <a:effectLst/>
              <a:latin typeface="Times New Roman" pitchFamily="18" charset="0"/>
              <a:ea typeface="Times New Roman"/>
              <a:cs typeface="Times New Roman" pitchFamily="18" charset="0"/>
            </a:endParaRPr>
          </a:p>
        </p:txBody>
      </p:sp>
      <p:sp>
        <p:nvSpPr>
          <p:cNvPr id="137219" name="Rectangle 3"/>
          <p:cNvSpPr>
            <a:spLocks noGrp="1" noChangeArrowheads="1"/>
          </p:cNvSpPr>
          <p:nvPr>
            <p:ph type="body" idx="1"/>
          </p:nvPr>
        </p:nvSpPr>
        <p:spPr>
          <a:xfrm>
            <a:off x="3810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marR="0" indent="0" algn="ctr">
              <a:spcBef>
                <a:spcPts val="0"/>
              </a:spcBef>
              <a:spcAft>
                <a:spcPts val="0"/>
              </a:spcAft>
              <a:buNone/>
            </a:pPr>
            <a:r>
              <a:rPr lang="hr-HR" sz="2800" dirty="0" smtClean="0">
                <a:solidFill>
                  <a:srgbClr val="FF0000"/>
                </a:solidFill>
                <a:effectLst/>
              </a:rPr>
              <a:t>Article II.</a:t>
            </a:r>
          </a:p>
          <a:p>
            <a:pPr marL="0" marR="0" algn="just">
              <a:spcBef>
                <a:spcPts val="0"/>
              </a:spcBef>
              <a:spcAft>
                <a:spcPts val="0"/>
              </a:spcAft>
            </a:pPr>
            <a:r>
              <a:rPr lang="en-US" sz="2400" dirty="0" smtClean="0">
                <a:effectLst/>
                <a:latin typeface="+mj-lt"/>
              </a:rPr>
              <a:t>Section </a:t>
            </a:r>
            <a:r>
              <a:rPr lang="hr-HR" sz="2400" dirty="0">
                <a:effectLst/>
                <a:latin typeface="+mj-lt"/>
              </a:rPr>
              <a:t>2</a:t>
            </a:r>
            <a:r>
              <a:rPr lang="en-US" sz="2400" dirty="0">
                <a:effectLst/>
                <a:latin typeface="+mj-lt"/>
              </a:rPr>
              <a:t>.</a:t>
            </a:r>
            <a:endParaRPr lang="hr-HR" sz="2400" dirty="0" smtClean="0">
              <a:effectLst/>
              <a:latin typeface="+mj-lt"/>
            </a:endParaRPr>
          </a:p>
          <a:p>
            <a:pPr marL="0" marR="0" algn="just">
              <a:spcBef>
                <a:spcPts val="0"/>
              </a:spcBef>
              <a:spcAft>
                <a:spcPts val="0"/>
              </a:spcAft>
            </a:pPr>
            <a:r>
              <a:rPr lang="en-US" sz="2400" dirty="0" smtClean="0">
                <a:solidFill>
                  <a:srgbClr val="FFFF00"/>
                </a:solidFill>
                <a:effectLst/>
                <a:latin typeface="+mj-lt"/>
              </a:rPr>
              <a:t>The </a:t>
            </a:r>
            <a:r>
              <a:rPr lang="en-US" sz="2400" dirty="0">
                <a:solidFill>
                  <a:srgbClr val="FFFF00"/>
                </a:solidFill>
                <a:effectLst/>
                <a:latin typeface="+mj-lt"/>
              </a:rPr>
              <a:t>President shall be Commander in Chief of the Army and Navy of the United States</a:t>
            </a:r>
            <a:r>
              <a:rPr lang="en-US" sz="2400" dirty="0">
                <a:effectLst/>
                <a:latin typeface="+mj-lt"/>
              </a:rPr>
              <a:t>, </a:t>
            </a:r>
            <a:r>
              <a:rPr lang="en-US" sz="2400" dirty="0" smtClean="0">
                <a:effectLst/>
                <a:latin typeface="+mj-lt"/>
              </a:rPr>
              <a:t>and </a:t>
            </a:r>
            <a:r>
              <a:rPr lang="en-US" sz="2400" dirty="0">
                <a:effectLst/>
                <a:latin typeface="+mj-lt"/>
              </a:rPr>
              <a:t>of the Militia of the several States, </a:t>
            </a:r>
            <a:r>
              <a:rPr lang="en-US" sz="2400" u="sng" dirty="0">
                <a:solidFill>
                  <a:srgbClr val="FFFF00"/>
                </a:solidFill>
                <a:effectLst/>
                <a:latin typeface="+mj-lt"/>
              </a:rPr>
              <a:t>when called into the actual </a:t>
            </a:r>
            <a:r>
              <a:rPr lang="en-US" sz="2400" u="sng" dirty="0" smtClean="0">
                <a:solidFill>
                  <a:srgbClr val="FFFF00"/>
                </a:solidFill>
                <a:effectLst/>
                <a:latin typeface="+mj-lt"/>
              </a:rPr>
              <a:t>Service</a:t>
            </a:r>
            <a:r>
              <a:rPr lang="hr-HR" sz="2400" dirty="0" smtClean="0">
                <a:solidFill>
                  <a:srgbClr val="FFFF00"/>
                </a:solidFill>
                <a:effectLst/>
                <a:latin typeface="+mj-lt"/>
              </a:rPr>
              <a:t>* (</a:t>
            </a:r>
            <a:r>
              <a:rPr lang="en-US" sz="2400" dirty="0" smtClean="0">
                <a:solidFill>
                  <a:srgbClr val="FFFF00"/>
                </a:solidFill>
                <a:effectLst/>
                <a:latin typeface="+mj-lt"/>
              </a:rPr>
              <a:t>of </a:t>
            </a:r>
            <a:r>
              <a:rPr lang="en-US" sz="2400" dirty="0">
                <a:solidFill>
                  <a:srgbClr val="FFFF00"/>
                </a:solidFill>
                <a:effectLst/>
                <a:latin typeface="+mj-lt"/>
              </a:rPr>
              <a:t>the United States; </a:t>
            </a:r>
            <a:endParaRPr lang="hr-HR" sz="2400" dirty="0" smtClean="0">
              <a:solidFill>
                <a:srgbClr val="FFFF00"/>
              </a:solidFill>
              <a:effectLst/>
              <a:latin typeface="+mj-lt"/>
              <a:ea typeface="Times New Roman"/>
              <a:cs typeface="Courier New"/>
            </a:endParaRPr>
          </a:p>
          <a:p>
            <a:r>
              <a:rPr lang="hr-HR" sz="2400" dirty="0" smtClean="0">
                <a:effectLst/>
              </a:rPr>
              <a:t>Odjeljak</a:t>
            </a:r>
            <a:r>
              <a:rPr lang="en-US" sz="2400" dirty="0" smtClean="0">
                <a:effectLst/>
              </a:rPr>
              <a:t> </a:t>
            </a:r>
            <a:r>
              <a:rPr lang="hr-HR" sz="2400" dirty="0" smtClean="0">
                <a:effectLst/>
              </a:rPr>
              <a:t>2</a:t>
            </a:r>
            <a:r>
              <a:rPr lang="en-US" sz="2400" dirty="0" smtClean="0">
                <a:effectLst/>
              </a:rPr>
              <a:t>. </a:t>
            </a:r>
            <a:endParaRPr lang="hr-HR" sz="2400" b="1" dirty="0">
              <a:solidFill>
                <a:srgbClr val="FF9900"/>
              </a:solidFill>
              <a:effectLst/>
            </a:endParaRPr>
          </a:p>
          <a:p>
            <a:pPr eaLnBrk="1" hangingPunct="1">
              <a:buClr>
                <a:srgbClr val="FFCC00"/>
              </a:buClr>
              <a:defRPr/>
            </a:pPr>
            <a:r>
              <a:rPr lang="hr-HR" sz="2400" dirty="0" smtClean="0">
                <a:effectLst/>
              </a:rPr>
              <a:t>Predsjednik će biti Vrhovni zapovjenik Vojske i Mornarice ...</a:t>
            </a:r>
          </a:p>
          <a:p>
            <a:pPr marL="0" indent="0" eaLnBrk="1" hangingPunct="1">
              <a:buClr>
                <a:srgbClr val="FFCC00"/>
              </a:buClr>
              <a:buNone/>
              <a:defRPr/>
            </a:pPr>
            <a:r>
              <a:rPr lang="hr-HR" sz="2400" dirty="0" smtClean="0">
                <a:effectLst/>
              </a:rPr>
              <a:t>...</a:t>
            </a:r>
            <a:r>
              <a:rPr lang="en-US" sz="2400" dirty="0" smtClean="0">
                <a:effectLst/>
              </a:rPr>
              <a:t>, </a:t>
            </a:r>
            <a:r>
              <a:rPr lang="hr-HR" sz="2400" dirty="0" smtClean="0">
                <a:effectLst/>
              </a:rPr>
              <a:t>kada je pozvan na stvarnu dužnost Sjedninjenih Američkih Država</a:t>
            </a:r>
            <a:r>
              <a:rPr lang="en-US" sz="2400" dirty="0" smtClean="0">
                <a:effectLst/>
              </a:rPr>
              <a:t>;  </a:t>
            </a:r>
            <a:endParaRPr lang="hr-HR" sz="2400" dirty="0">
              <a:solidFill>
                <a:srgbClr val="000080"/>
              </a:solidFill>
              <a:effectLst/>
              <a:ea typeface="Times New Roman"/>
              <a:cs typeface="Courier New"/>
            </a:endParaRPr>
          </a:p>
          <a:p>
            <a:pPr marL="0" indent="0" eaLnBrk="1" hangingPunct="1">
              <a:buClr>
                <a:srgbClr val="FFCC00"/>
              </a:buClr>
              <a:buNone/>
              <a:defRPr/>
            </a:pPr>
            <a:endParaRPr lang="hr-HR" sz="2000" b="1" dirty="0" smtClean="0">
              <a:solidFill>
                <a:srgbClr val="FF9900"/>
              </a:solidFill>
            </a:endParaRPr>
          </a:p>
          <a:p>
            <a:pPr marL="0" indent="0" eaLnBrk="1" hangingPunct="1">
              <a:buClr>
                <a:srgbClr val="FFCC00"/>
              </a:buClr>
              <a:buNone/>
              <a:defRPr/>
            </a:pPr>
            <a:r>
              <a:rPr lang="hr-HR" sz="2000" b="1" dirty="0" smtClean="0">
                <a:solidFill>
                  <a:srgbClr val="FF9900"/>
                </a:solidFill>
              </a:rPr>
              <a:t>*) Inače bi bio kralj!</a:t>
            </a: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8</a:t>
            </a:fld>
            <a:endParaRPr lang="en-US"/>
          </a:p>
        </p:txBody>
      </p:sp>
    </p:spTree>
    <p:extLst>
      <p:ext uri="{BB962C8B-B14F-4D97-AF65-F5344CB8AC3E}">
        <p14:creationId xmlns:p14="http://schemas.microsoft.com/office/powerpoint/2010/main" val="3123007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274638"/>
            <a:ext cx="8229600" cy="1096962"/>
          </a:xfrm>
        </p:spPr>
        <p:txBody>
          <a:bodyPr/>
          <a:lstStyle/>
          <a:p>
            <a:pPr indent="-342900">
              <a:spcBef>
                <a:spcPts val="0"/>
              </a:spcBef>
              <a:spcAft>
                <a:spcPts val="0"/>
              </a:spcAft>
            </a:pPr>
            <a:r>
              <a:rPr lang="en-US" sz="3200" dirty="0" smtClean="0">
                <a:solidFill>
                  <a:srgbClr val="FF0000"/>
                </a:solidFill>
                <a:effectLst/>
              </a:rPr>
              <a:t>Article II</a:t>
            </a:r>
            <a:r>
              <a:rPr lang="hr-HR" sz="3200" dirty="0" smtClean="0">
                <a:solidFill>
                  <a:srgbClr val="FF0000"/>
                </a:solidFill>
                <a:effectLst/>
              </a:rPr>
              <a:t>, </a:t>
            </a:r>
            <a:r>
              <a:rPr lang="en-US" sz="3200" dirty="0" smtClean="0">
                <a:solidFill>
                  <a:srgbClr val="FF0000"/>
                </a:solidFill>
                <a:effectLst/>
              </a:rPr>
              <a:t>Section </a:t>
            </a:r>
            <a:r>
              <a:rPr lang="en-US" sz="3200" dirty="0" smtClean="0">
                <a:solidFill>
                  <a:srgbClr val="FF0000"/>
                </a:solidFill>
                <a:effectLst/>
              </a:rPr>
              <a:t>3.</a:t>
            </a:r>
            <a:endParaRPr lang="en-US" sz="3200" dirty="0">
              <a:solidFill>
                <a:srgbClr val="FF0000"/>
              </a:solidFill>
              <a:effectLst/>
              <a:latin typeface="Times New Roman" pitchFamily="18" charset="0"/>
              <a:ea typeface="Times New Roman"/>
              <a:cs typeface="Times New Roman" pitchFamily="18" charset="0"/>
            </a:endParaRPr>
          </a:p>
        </p:txBody>
      </p:sp>
      <p:sp>
        <p:nvSpPr>
          <p:cNvPr id="137219" name="Rectangle 3"/>
          <p:cNvSpPr>
            <a:spLocks noGrp="1" noChangeArrowheads="1"/>
          </p:cNvSpPr>
          <p:nvPr>
            <p:ph type="body" idx="1"/>
          </p:nvPr>
        </p:nvSpPr>
        <p:spPr>
          <a:xfrm>
            <a:off x="457200" y="1600200"/>
            <a:ext cx="8229600" cy="4724400"/>
          </a:xfrm>
        </p:spPr>
        <p:txBody>
          <a:bodyPr/>
          <a:lstStyle/>
          <a:p>
            <a:pPr marL="609600" indent="-609600" eaLnBrk="1" hangingPunct="1">
              <a:lnSpc>
                <a:spcPct val="80000"/>
              </a:lnSpc>
              <a:buFont typeface="Wingdings" pitchFamily="2" charset="2"/>
              <a:buNone/>
              <a:defRPr/>
            </a:pPr>
            <a:r>
              <a:rPr lang="hr-HR" sz="1800" b="1" dirty="0" smtClean="0">
                <a:solidFill>
                  <a:srgbClr val="FF0000"/>
                </a:solidFill>
              </a:rPr>
              <a:t> </a:t>
            </a:r>
          </a:p>
          <a:p>
            <a:pPr marL="0" marR="0" indent="0" algn="ctr">
              <a:spcBef>
                <a:spcPts val="0"/>
              </a:spcBef>
              <a:spcAft>
                <a:spcPts val="0"/>
              </a:spcAft>
              <a:buNone/>
            </a:pPr>
            <a:r>
              <a:rPr lang="hr-HR" sz="2800" dirty="0" smtClean="0">
                <a:solidFill>
                  <a:srgbClr val="FF0000"/>
                </a:solidFill>
                <a:effectLst/>
              </a:rPr>
              <a:t>Article II.</a:t>
            </a:r>
          </a:p>
          <a:p>
            <a:pPr marL="0" indent="0" algn="ctr">
              <a:spcBef>
                <a:spcPts val="0"/>
              </a:spcBef>
              <a:spcAft>
                <a:spcPts val="0"/>
              </a:spcAft>
              <a:buNone/>
            </a:pPr>
            <a:r>
              <a:rPr lang="en-US" sz="2400" dirty="0" smtClean="0">
                <a:effectLst/>
              </a:rPr>
              <a:t>Section 3</a:t>
            </a:r>
            <a:r>
              <a:rPr lang="en-US" sz="2400" b="1" dirty="0" smtClean="0">
                <a:effectLst/>
              </a:rPr>
              <a:t>.</a:t>
            </a:r>
            <a:r>
              <a:rPr lang="en-US" sz="2400" dirty="0">
                <a:effectLst/>
              </a:rPr>
              <a:t/>
            </a:r>
            <a:br>
              <a:rPr lang="en-US" sz="2400" dirty="0">
                <a:effectLst/>
              </a:rPr>
            </a:br>
            <a:r>
              <a:rPr lang="en-US" sz="2400" dirty="0">
                <a:effectLst/>
              </a:rPr>
              <a:t>He shall from time to time give to the Congress </a:t>
            </a:r>
            <a:r>
              <a:rPr lang="en-US" sz="2400" b="1" u="sng" dirty="0">
                <a:effectLst/>
              </a:rPr>
              <a:t>Information of the State of the </a:t>
            </a:r>
            <a:r>
              <a:rPr lang="en-US" sz="2400" b="1" u="sng" dirty="0" smtClean="0">
                <a:effectLst/>
              </a:rPr>
              <a:t>Union</a:t>
            </a:r>
            <a:r>
              <a:rPr lang="hr-HR" sz="2400" b="1" u="sng" dirty="0" smtClean="0">
                <a:effectLst/>
              </a:rPr>
              <a:t>*</a:t>
            </a:r>
            <a:r>
              <a:rPr lang="en-US" sz="2400" dirty="0" smtClean="0">
                <a:effectLst/>
              </a:rPr>
              <a:t>, </a:t>
            </a:r>
            <a:r>
              <a:rPr lang="en-US" sz="2400" dirty="0">
                <a:effectLst/>
              </a:rPr>
              <a:t>and recommend to their Consideration such Measures as he shall judge necessary and expedient</a:t>
            </a:r>
            <a:r>
              <a:rPr lang="en-US" sz="2400" dirty="0" smtClean="0">
                <a:effectLst/>
              </a:rPr>
              <a:t>;</a:t>
            </a:r>
          </a:p>
          <a:p>
            <a:pPr marL="0" indent="0" algn="ctr">
              <a:spcBef>
                <a:spcPts val="0"/>
              </a:spcBef>
              <a:spcAft>
                <a:spcPts val="0"/>
              </a:spcAft>
              <a:buNone/>
            </a:pPr>
            <a:endParaRPr lang="en-US" sz="2400" dirty="0">
              <a:effectLst/>
            </a:endParaRPr>
          </a:p>
          <a:p>
            <a:pPr marL="0" indent="0" algn="ctr">
              <a:spcBef>
                <a:spcPts val="0"/>
              </a:spcBef>
              <a:spcAft>
                <a:spcPts val="0"/>
              </a:spcAft>
              <a:buNone/>
            </a:pPr>
            <a:r>
              <a:rPr lang="en-US" sz="2400" dirty="0" smtClean="0">
                <a:effectLst/>
              </a:rPr>
              <a:t> </a:t>
            </a:r>
            <a:r>
              <a:rPr lang="hr-HR" sz="2400" dirty="0" smtClean="0">
                <a:effectLst/>
              </a:rPr>
              <a:t>Odjeljak</a:t>
            </a:r>
            <a:r>
              <a:rPr lang="en-US" sz="2400" dirty="0" smtClean="0">
                <a:effectLst/>
              </a:rPr>
              <a:t> </a:t>
            </a:r>
            <a:r>
              <a:rPr lang="hr-HR" sz="2400" dirty="0" smtClean="0">
                <a:effectLst/>
              </a:rPr>
              <a:t>2</a:t>
            </a:r>
            <a:r>
              <a:rPr lang="en-US" sz="2400" dirty="0" smtClean="0">
                <a:effectLst/>
              </a:rPr>
              <a:t>. </a:t>
            </a:r>
            <a:endParaRPr lang="hr-HR" sz="2400" b="1" dirty="0">
              <a:solidFill>
                <a:srgbClr val="FF9900"/>
              </a:solidFill>
              <a:effectLst/>
            </a:endParaRPr>
          </a:p>
          <a:p>
            <a:pPr eaLnBrk="1" hangingPunct="1">
              <a:buClr>
                <a:srgbClr val="FFCC00"/>
              </a:buClr>
              <a:defRPr/>
            </a:pPr>
            <a:r>
              <a:rPr lang="en-US" sz="2400" dirty="0" smtClean="0">
                <a:effectLst/>
              </a:rPr>
              <a:t>On (</a:t>
            </a:r>
            <a:r>
              <a:rPr lang="hr-HR" sz="2400" dirty="0" smtClean="0">
                <a:effectLst/>
              </a:rPr>
              <a:t>Predsjednik</a:t>
            </a:r>
            <a:r>
              <a:rPr lang="en-US" sz="2400" dirty="0" smtClean="0">
                <a:effectLst/>
              </a:rPr>
              <a:t>)</a:t>
            </a:r>
            <a:r>
              <a:rPr lang="hr-HR" sz="2400" dirty="0" smtClean="0">
                <a:effectLst/>
              </a:rPr>
              <a:t> </a:t>
            </a:r>
            <a:r>
              <a:rPr lang="hr-HR" sz="2400" dirty="0" smtClean="0">
                <a:effectLst/>
              </a:rPr>
              <a:t>će </a:t>
            </a:r>
            <a:r>
              <a:rPr lang="en-US" sz="2400" dirty="0" smtClean="0">
                <a:effectLst/>
              </a:rPr>
              <a:t>od </a:t>
            </a:r>
            <a:r>
              <a:rPr lang="en-US" sz="2400" dirty="0" err="1" smtClean="0">
                <a:effectLst/>
              </a:rPr>
              <a:t>vremena</a:t>
            </a:r>
            <a:r>
              <a:rPr lang="en-US" sz="2400" dirty="0" smtClean="0">
                <a:effectLst/>
              </a:rPr>
              <a:t> do </a:t>
            </a:r>
            <a:r>
              <a:rPr lang="en-US" sz="2400" dirty="0" err="1" smtClean="0">
                <a:effectLst/>
              </a:rPr>
              <a:t>vremena</a:t>
            </a:r>
            <a:r>
              <a:rPr lang="en-US" sz="2400" dirty="0" smtClean="0">
                <a:effectLst/>
              </a:rPr>
              <a:t> </a:t>
            </a:r>
            <a:r>
              <a:rPr lang="en-US" sz="2400" dirty="0" err="1" smtClean="0">
                <a:effectLst/>
              </a:rPr>
              <a:t>davati</a:t>
            </a:r>
            <a:r>
              <a:rPr lang="en-US" sz="2400" dirty="0" smtClean="0">
                <a:effectLst/>
              </a:rPr>
              <a:t> </a:t>
            </a:r>
            <a:r>
              <a:rPr lang="en-US" sz="2400" dirty="0" err="1" smtClean="0">
                <a:effectLst/>
              </a:rPr>
              <a:t>Kongresu</a:t>
            </a:r>
            <a:r>
              <a:rPr lang="en-US" sz="2400" dirty="0" smtClean="0">
                <a:effectLst/>
              </a:rPr>
              <a:t> </a:t>
            </a:r>
            <a:r>
              <a:rPr lang="en-US" sz="2400" dirty="0" err="1" smtClean="0">
                <a:effectLst/>
              </a:rPr>
              <a:t>obavijesti</a:t>
            </a:r>
            <a:r>
              <a:rPr lang="en-US" sz="2400" dirty="0" smtClean="0">
                <a:effectLst/>
              </a:rPr>
              <a:t> o</a:t>
            </a:r>
            <a:r>
              <a:rPr lang="hr-HR" sz="2400" dirty="0" smtClean="0">
                <a:effectLst/>
              </a:rPr>
              <a:t> S</a:t>
            </a:r>
            <a:r>
              <a:rPr lang="en-US" sz="2400" dirty="0" err="1" smtClean="0">
                <a:effectLst/>
              </a:rPr>
              <a:t>tanju</a:t>
            </a:r>
            <a:r>
              <a:rPr lang="en-US" sz="2400" dirty="0" smtClean="0">
                <a:effectLst/>
              </a:rPr>
              <a:t> </a:t>
            </a:r>
            <a:r>
              <a:rPr lang="en-US" sz="2400" dirty="0" err="1" smtClean="0">
                <a:effectLst/>
              </a:rPr>
              <a:t>Nacije</a:t>
            </a:r>
            <a:r>
              <a:rPr lang="en-US" sz="2400" dirty="0" smtClean="0">
                <a:effectLst/>
              </a:rPr>
              <a:t>, </a:t>
            </a:r>
            <a:r>
              <a:rPr lang="hr-HR" sz="2400" dirty="0" smtClean="0">
                <a:effectLst/>
              </a:rPr>
              <a:t>i</a:t>
            </a:r>
            <a:r>
              <a:rPr lang="en-US" sz="2400" dirty="0" smtClean="0">
                <a:effectLst/>
              </a:rPr>
              <a:t> </a:t>
            </a:r>
            <a:r>
              <a:rPr lang="en-US" sz="2400" dirty="0" err="1" smtClean="0">
                <a:effectLst/>
              </a:rPr>
              <a:t>preporu</a:t>
            </a:r>
            <a:r>
              <a:rPr lang="hr-HR" sz="2400" dirty="0" smtClean="0">
                <a:effectLst/>
              </a:rPr>
              <a:t>č</a:t>
            </a:r>
            <a:r>
              <a:rPr lang="en-US" sz="2400" dirty="0" err="1" smtClean="0">
                <a:effectLst/>
              </a:rPr>
              <a:t>iti</a:t>
            </a:r>
            <a:r>
              <a:rPr lang="en-US" sz="2400" dirty="0" smtClean="0">
                <a:effectLst/>
              </a:rPr>
              <a:t> </a:t>
            </a:r>
            <a:r>
              <a:rPr lang="en-US" sz="2400" dirty="0" err="1" smtClean="0">
                <a:effectLst/>
              </a:rPr>
              <a:t>mjere</a:t>
            </a:r>
            <a:r>
              <a:rPr lang="en-US" sz="2400" dirty="0" smtClean="0">
                <a:effectLst/>
              </a:rPr>
              <a:t> </a:t>
            </a:r>
            <a:r>
              <a:rPr lang="hr-HR" sz="2400" dirty="0" smtClean="0">
                <a:effectLst/>
              </a:rPr>
              <a:t>koje smatra nužnim i hitnim</a:t>
            </a:r>
            <a:r>
              <a:rPr lang="en-US" sz="2400" dirty="0" smtClean="0">
                <a:effectLst/>
              </a:rPr>
              <a:t>;  </a:t>
            </a:r>
            <a:endParaRPr lang="hr-HR" sz="2400" dirty="0">
              <a:solidFill>
                <a:srgbClr val="000080"/>
              </a:solidFill>
              <a:effectLst/>
              <a:ea typeface="Times New Roman"/>
              <a:cs typeface="Courier New"/>
            </a:endParaRPr>
          </a:p>
          <a:p>
            <a:pPr marL="0" indent="0" eaLnBrk="1" hangingPunct="1">
              <a:buClr>
                <a:srgbClr val="FFCC00"/>
              </a:buClr>
              <a:buNone/>
              <a:defRPr/>
            </a:pPr>
            <a:r>
              <a:rPr lang="hr-HR" sz="2000" b="1" dirty="0" smtClean="0">
                <a:solidFill>
                  <a:srgbClr val="FF9900"/>
                </a:solidFill>
              </a:rPr>
              <a:t>*) Godišnji  izvještaj (Saboru, Parlamentu, Kongresu)!</a:t>
            </a:r>
            <a:endParaRPr lang="en-US" sz="2000" b="1" dirty="0">
              <a:solidFill>
                <a:srgbClr val="FF9900"/>
              </a:solidFill>
            </a:endParaRPr>
          </a:p>
          <a:p>
            <a:pPr marL="990600" lvl="1" indent="-533400" eaLnBrk="1" hangingPunct="1">
              <a:lnSpc>
                <a:spcPct val="80000"/>
              </a:lnSpc>
              <a:buFont typeface="Wingdings" pitchFamily="2" charset="2"/>
              <a:buNone/>
              <a:defRPr/>
            </a:pPr>
            <a:endParaRPr lang="hr-HR" b="1" dirty="0" smtClean="0">
              <a:solidFill>
                <a:srgbClr val="FF0000"/>
              </a:solidFill>
            </a:endParaRPr>
          </a:p>
        </p:txBody>
      </p:sp>
      <p:sp>
        <p:nvSpPr>
          <p:cNvPr id="2" name="Slide Number Placeholder 1"/>
          <p:cNvSpPr>
            <a:spLocks noGrp="1"/>
          </p:cNvSpPr>
          <p:nvPr>
            <p:ph type="sldNum" sz="quarter" idx="11"/>
          </p:nvPr>
        </p:nvSpPr>
        <p:spPr/>
        <p:txBody>
          <a:bodyPr/>
          <a:lstStyle/>
          <a:p>
            <a:pPr>
              <a:defRPr/>
            </a:pPr>
            <a:fld id="{9518D3C7-563F-4903-B91B-E49FEA2EEEF4}" type="slidenum">
              <a:rPr lang="en-US" smtClean="0"/>
              <a:pPr>
                <a:defRPr/>
              </a:pPr>
              <a:t>9</a:t>
            </a:fld>
            <a:endParaRPr lang="en-US"/>
          </a:p>
        </p:txBody>
      </p:sp>
    </p:spTree>
    <p:extLst>
      <p:ext uri="{BB962C8B-B14F-4D97-AF65-F5344CB8AC3E}">
        <p14:creationId xmlns:p14="http://schemas.microsoft.com/office/powerpoint/2010/main" val="1410907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19142</TotalTime>
  <Words>4956</Words>
  <Application>Microsoft Office PowerPoint</Application>
  <PresentationFormat>On-screen Show (4:3)</PresentationFormat>
  <Paragraphs>591</Paragraphs>
  <Slides>60</Slides>
  <Notes>1</Notes>
  <HiddenSlides>0</HiddenSlides>
  <MMClips>0</MMClips>
  <ScaleCrop>false</ScaleCrop>
  <HeadingPairs>
    <vt:vector size="6" baseType="variant">
      <vt:variant>
        <vt:lpstr>Theme</vt:lpstr>
      </vt:variant>
      <vt:variant>
        <vt:i4>1</vt:i4>
      </vt:variant>
      <vt:variant>
        <vt:lpstr>Slide Titles</vt:lpstr>
      </vt:variant>
      <vt:variant>
        <vt:i4>60</vt:i4>
      </vt:variant>
      <vt:variant>
        <vt:lpstr>Custom Shows</vt:lpstr>
      </vt:variant>
      <vt:variant>
        <vt:i4>1</vt:i4>
      </vt:variant>
    </vt:vector>
  </HeadingPairs>
  <TitlesOfParts>
    <vt:vector size="62" baseType="lpstr">
      <vt:lpstr>Stream</vt:lpstr>
      <vt:lpstr>Bastion Vukovar: Okrugli stol</vt:lpstr>
      <vt:lpstr>USTAV PO MJERI NACIJE ILI  PARTITOKRACIJE</vt:lpstr>
      <vt:lpstr>USTAV PO MJERI NACIJE ILI  PARTITOKRACIJE</vt:lpstr>
      <vt:lpstr>Ustav: definicija i atributi  </vt:lpstr>
      <vt:lpstr>American  Declaration of Independence* </vt:lpstr>
      <vt:lpstr>US Constitution</vt:lpstr>
      <vt:lpstr>Amendman  XXIV, Američkog ustava(1964.)</vt:lpstr>
      <vt:lpstr>Article II, Section 2.</vt:lpstr>
      <vt:lpstr>Article II, Section 3.</vt:lpstr>
      <vt:lpstr>Kontradikcije preambule</vt:lpstr>
      <vt:lpstr>Paradox: Zakonodavno tijelo mijenja Ustav!</vt:lpstr>
      <vt:lpstr>HDS nema ovlasti mijenjati Hrvatski Ustav!</vt:lpstr>
      <vt:lpstr>Mekani Državni udar</vt:lpstr>
      <vt:lpstr>Podjela RH jedinstvene i nedjeljive na “regije” povreda je članka 1. !!!!! </vt:lpstr>
      <vt:lpstr>Terminologija</vt:lpstr>
      <vt:lpstr>Terminologija:primjer</vt:lpstr>
      <vt:lpstr>Konsistentnost</vt:lpstr>
      <vt:lpstr>(ne)preglednosti i netočnost</vt:lpstr>
      <vt:lpstr>Kontradikcija:Nejednakost</vt:lpstr>
      <vt:lpstr>Kontradikcija:Nejednakost</vt:lpstr>
      <vt:lpstr>(ne)preglednosti i netočnost</vt:lpstr>
      <vt:lpstr>Trodioba vlasti?</vt:lpstr>
      <vt:lpstr>Trodioba vlasti?</vt:lpstr>
      <vt:lpstr>Predsjednik</vt:lpstr>
      <vt:lpstr>Tko je nadležan? Ustavni sud!?</vt:lpstr>
      <vt:lpstr>EUtanizirajuće promjene Ustava </vt:lpstr>
      <vt:lpstr>... Nastavak EUtanizije</vt:lpstr>
      <vt:lpstr>Tko je nadležan?</vt:lpstr>
      <vt:lpstr>Koristne analogije: Pradoksi i nejasnoće (ambiguities)</vt:lpstr>
      <vt:lpstr>Pomoć znanosti i tehnologije: context-free gramatike, BNF, production rules, ambiguities</vt:lpstr>
      <vt:lpstr>Pomoć znanosti i tehnologije: Uprava, Pošta, Registracija vozila, ...</vt:lpstr>
      <vt:lpstr>Pomoć znanosti i tehnologije: NASA, S/W development</vt:lpstr>
      <vt:lpstr>Ustav pisan formalnim jezikom?</vt:lpstr>
      <vt:lpstr>Referendum</vt:lpstr>
      <vt:lpstr>Referendum …</vt:lpstr>
      <vt:lpstr>Ustav pisan formalnim jezikom?</vt:lpstr>
      <vt:lpstr>Kontradikcije i nekonsistentnosti Ustava RH</vt:lpstr>
      <vt:lpstr>Kontradikcije i nekonsistentnosti Ustava RH</vt:lpstr>
      <vt:lpstr>Referendom o EU i Ustav</vt:lpstr>
      <vt:lpstr> MINORITY RIGHTS ACT  </vt:lpstr>
      <vt:lpstr> MINORITY RIGHTS ACT  </vt:lpstr>
      <vt:lpstr> MINORITY RIGHTS ACT  </vt:lpstr>
      <vt:lpstr>Pretraživanja:Hrvatski Narod, Narod</vt:lpstr>
      <vt:lpstr>I was told so</vt:lpstr>
      <vt:lpstr>KANONSKI ZAKONI</vt:lpstr>
      <vt:lpstr>KANONSKI ZAKONI</vt:lpstr>
      <vt:lpstr>KANONSKI ZAKONI o Jugoslaviji Prijedlog za razmišljanje</vt:lpstr>
      <vt:lpstr>KANONSKI ZAKONI o Jugoslaviji</vt:lpstr>
      <vt:lpstr>LUSTRACIJA  jugoslavenskog aparata</vt:lpstr>
      <vt:lpstr>ZAHTJEVI NA IZBORNI ZAKON(requirements)</vt:lpstr>
      <vt:lpstr>ZAHTJEVI NA IZBORNI ZAKON(requirements)...</vt:lpstr>
      <vt:lpstr>ZAHTJEVI NA IZBORNI ZAKON(requirements)...</vt:lpstr>
      <vt:lpstr>ZAHTJEVI NA IZBORNI ZAKON(requirements)...</vt:lpstr>
      <vt:lpstr>SJEĆANJE:kako se stvarao monstrum »međunarodne zajednice«</vt:lpstr>
      <vt:lpstr>Ustav RH ponovo</vt:lpstr>
      <vt:lpstr>PowerPoint Presentation</vt:lpstr>
      <vt:lpstr>»KIC Okrugli stol:  AKTUALNA PROMJENA USTAVA  - IDENTITETSKE OSNOVE « </vt:lpstr>
      <vt:lpstr>Poraz u ratu ?</vt:lpstr>
      <vt:lpstr>Constitution law</vt:lpstr>
      <vt:lpstr>05. Ožujka 2009.</vt:lpstr>
      <vt:lpstr>Custom Show 1</vt:lpstr>
    </vt:vector>
  </TitlesOfParts>
  <Company>Amadeus Data Processing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Duhovni teror  nad Hrvatskim Narodom od 1945</dc:title>
  <dc:creator>TNURNBERGER</dc:creator>
  <cp:lastModifiedBy>PC</cp:lastModifiedBy>
  <cp:revision>171</cp:revision>
  <dcterms:created xsi:type="dcterms:W3CDTF">2010-02-24T16:00:37Z</dcterms:created>
  <dcterms:modified xsi:type="dcterms:W3CDTF">2014-01-28T18:07:22Z</dcterms:modified>
</cp:coreProperties>
</file>